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Lato Bold" charset="1" panose="020F0502020204030203"/>
      <p:regular r:id="rId32"/>
    </p:embeddedFont>
    <p:embeddedFont>
      <p:font typeface="League Spartan" charset="1" panose="00000800000000000000"/>
      <p:regular r:id="rId33"/>
    </p:embeddedFont>
    <p:embeddedFont>
      <p:font typeface="Poppins Bold" charset="1" panose="00000800000000000000"/>
      <p:regular r:id="rId34"/>
    </p:embeddedFont>
    <p:embeddedFont>
      <p:font typeface="Poppins" charset="1" panose="00000500000000000000"/>
      <p:regular r:id="rId35"/>
    </p:embeddedFont>
    <p:embeddedFont>
      <p:font typeface="Canva Sans" charset="1" panose="020B0503030501040103"/>
      <p:regular r:id="rId36"/>
    </p:embeddedFont>
    <p:embeddedFont>
      <p:font typeface="Canva Sans Bold" charset="1" panose="020B0803030501040103"/>
      <p:regular r:id="rId37"/>
    </p:embeddedFont>
    <p:embeddedFont>
      <p:font typeface="Archivo Black" charset="1" panose="020B0A03020202020B04"/>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6.jpeg" Type="http://schemas.openxmlformats.org/officeDocument/2006/relationships/image"/><Relationship Id="rId4" Target="../media/image37.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454712" y="2753493"/>
            <a:ext cx="7218503" cy="1375921"/>
          </a:xfrm>
          <a:prstGeom prst="rect">
            <a:avLst/>
          </a:prstGeom>
        </p:spPr>
        <p:txBody>
          <a:bodyPr anchor="t" rtlCol="false" tIns="0" lIns="0" bIns="0" rIns="0">
            <a:spAutoFit/>
          </a:bodyPr>
          <a:lstStyle/>
          <a:p>
            <a:pPr algn="l">
              <a:lnSpc>
                <a:spcPts val="11265"/>
              </a:lnSpc>
              <a:spcBef>
                <a:spcPct val="0"/>
              </a:spcBef>
            </a:pPr>
            <a:r>
              <a:rPr lang="en-US" b="true" sz="8046">
                <a:solidFill>
                  <a:srgbClr val="000000"/>
                </a:solidFill>
                <a:latin typeface="Lato Bold"/>
                <a:ea typeface="Lato Bold"/>
                <a:cs typeface="Lato Bold"/>
                <a:sym typeface="Lato Bold"/>
              </a:rPr>
              <a:t>VAULT VISION</a:t>
            </a:r>
          </a:p>
        </p:txBody>
      </p:sp>
      <p:sp>
        <p:nvSpPr>
          <p:cNvPr name="TextBox 7" id="7"/>
          <p:cNvSpPr txBox="true"/>
          <p:nvPr/>
        </p:nvSpPr>
        <p:spPr>
          <a:xfrm rot="0">
            <a:off x="3454712" y="4262796"/>
            <a:ext cx="16116026" cy="1119976"/>
          </a:xfrm>
          <a:prstGeom prst="rect">
            <a:avLst/>
          </a:prstGeom>
        </p:spPr>
        <p:txBody>
          <a:bodyPr anchor="t" rtlCol="false" tIns="0" lIns="0" bIns="0" rIns="0">
            <a:spAutoFit/>
          </a:bodyPr>
          <a:lstStyle/>
          <a:p>
            <a:pPr algn="l">
              <a:lnSpc>
                <a:spcPts val="9144"/>
              </a:lnSpc>
              <a:spcBef>
                <a:spcPct val="0"/>
              </a:spcBef>
            </a:pPr>
            <a:r>
              <a:rPr lang="en-US" sz="6531">
                <a:solidFill>
                  <a:srgbClr val="593C8F"/>
                </a:solidFill>
                <a:latin typeface="League Spartan"/>
                <a:ea typeface="League Spartan"/>
                <a:cs typeface="League Spartan"/>
                <a:sym typeface="League Spartan"/>
              </a:rPr>
              <a:t>PREDICTIVE BANK ANALYSIS</a:t>
            </a:r>
          </a:p>
        </p:txBody>
      </p:sp>
      <p:sp>
        <p:nvSpPr>
          <p:cNvPr name="AutoShape 8" id="8"/>
          <p:cNvSpPr/>
          <p:nvPr/>
        </p:nvSpPr>
        <p:spPr>
          <a:xfrm flipV="true">
            <a:off x="3524497" y="5611372"/>
            <a:ext cx="9687995" cy="20505"/>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3648322" y="5934218"/>
            <a:ext cx="6583633" cy="2460908"/>
          </a:xfrm>
          <a:prstGeom prst="rect">
            <a:avLst/>
          </a:prstGeom>
        </p:spPr>
        <p:txBody>
          <a:bodyPr anchor="t" rtlCol="false" tIns="0" lIns="0" bIns="0" rIns="0">
            <a:spAutoFit/>
          </a:bodyPr>
          <a:lstStyle/>
          <a:p>
            <a:pPr algn="l">
              <a:lnSpc>
                <a:spcPts val="4219"/>
              </a:lnSpc>
            </a:pPr>
            <a:r>
              <a:rPr lang="en-US" sz="3013" b="true">
                <a:solidFill>
                  <a:srgbClr val="000000"/>
                </a:solidFill>
                <a:latin typeface="Poppins Bold"/>
                <a:ea typeface="Poppins Bold"/>
                <a:cs typeface="Poppins Bold"/>
                <a:sym typeface="Poppins Bold"/>
              </a:rPr>
              <a:t>By :</a:t>
            </a:r>
          </a:p>
          <a:p>
            <a:pPr algn="l">
              <a:lnSpc>
                <a:spcPts val="3799"/>
              </a:lnSpc>
            </a:pPr>
            <a:r>
              <a:rPr lang="en-US" sz="2713">
                <a:solidFill>
                  <a:srgbClr val="000000"/>
                </a:solidFill>
                <a:latin typeface="Poppins"/>
                <a:ea typeface="Poppins"/>
                <a:cs typeface="Poppins"/>
                <a:sym typeface="Poppins"/>
              </a:rPr>
              <a:t>Madhurima Dutta, </a:t>
            </a:r>
          </a:p>
          <a:p>
            <a:pPr algn="l">
              <a:lnSpc>
                <a:spcPts val="3799"/>
              </a:lnSpc>
            </a:pPr>
            <a:r>
              <a:rPr lang="en-US" sz="2713">
                <a:solidFill>
                  <a:srgbClr val="000000"/>
                </a:solidFill>
                <a:latin typeface="Poppins"/>
                <a:ea typeface="Poppins"/>
                <a:cs typeface="Poppins"/>
                <a:sym typeface="Poppins"/>
              </a:rPr>
              <a:t>Unnati Mishra,</a:t>
            </a:r>
          </a:p>
          <a:p>
            <a:pPr algn="l">
              <a:lnSpc>
                <a:spcPts val="3799"/>
              </a:lnSpc>
            </a:pPr>
            <a:r>
              <a:rPr lang="en-US" sz="2713">
                <a:solidFill>
                  <a:srgbClr val="000000"/>
                </a:solidFill>
                <a:latin typeface="Poppins"/>
                <a:ea typeface="Poppins"/>
                <a:cs typeface="Poppins"/>
                <a:sym typeface="Poppins"/>
              </a:rPr>
              <a:t>Samarth D S, </a:t>
            </a:r>
          </a:p>
          <a:p>
            <a:pPr algn="l">
              <a:lnSpc>
                <a:spcPts val="3799"/>
              </a:lnSpc>
              <a:spcBef>
                <a:spcPct val="0"/>
              </a:spcBef>
            </a:pPr>
            <a:r>
              <a:rPr lang="en-US" sz="2713">
                <a:solidFill>
                  <a:srgbClr val="000000"/>
                </a:solidFill>
                <a:latin typeface="Poppins"/>
                <a:ea typeface="Poppins"/>
                <a:cs typeface="Poppins"/>
                <a:sym typeface="Poppins"/>
              </a:rPr>
              <a:t>Sarvesh Chaudhari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437174" y="1671204"/>
            <a:ext cx="10269267" cy="6944592"/>
          </a:xfrm>
          <a:custGeom>
            <a:avLst/>
            <a:gdLst/>
            <a:ahLst/>
            <a:cxnLst/>
            <a:rect r="r" b="b" t="t" l="l"/>
            <a:pathLst>
              <a:path h="6944592" w="10269267">
                <a:moveTo>
                  <a:pt x="0" y="0"/>
                </a:moveTo>
                <a:lnTo>
                  <a:pt x="10269268" y="0"/>
                </a:lnTo>
                <a:lnTo>
                  <a:pt x="10269268" y="6944592"/>
                </a:lnTo>
                <a:lnTo>
                  <a:pt x="0" y="6944592"/>
                </a:lnTo>
                <a:lnTo>
                  <a:pt x="0" y="0"/>
                </a:lnTo>
                <a:close/>
              </a:path>
            </a:pathLst>
          </a:custGeom>
          <a:blipFill>
            <a:blip r:embed="rId3"/>
            <a:stretch>
              <a:fillRect l="0" t="0" r="0" b="0"/>
            </a:stretch>
          </a:blipFill>
        </p:spPr>
      </p:sp>
      <p:sp>
        <p:nvSpPr>
          <p:cNvPr name="TextBox 4" id="4"/>
          <p:cNvSpPr txBox="true"/>
          <p:nvPr/>
        </p:nvSpPr>
        <p:spPr>
          <a:xfrm rot="0">
            <a:off x="11171457" y="1400175"/>
            <a:ext cx="7116543" cy="7400925"/>
          </a:xfrm>
          <a:prstGeom prst="rect">
            <a:avLst/>
          </a:prstGeom>
        </p:spPr>
        <p:txBody>
          <a:bodyPr anchor="t" rtlCol="false" tIns="0" lIns="0" bIns="0" rIns="0">
            <a:spAutoFit/>
          </a:bodyPr>
          <a:lstStyle/>
          <a:p>
            <a:pPr algn="l">
              <a:lnSpc>
                <a:spcPts val="4500"/>
              </a:lnSpc>
            </a:pPr>
            <a:r>
              <a:rPr lang="en-US" sz="3000" spc="15">
                <a:solidFill>
                  <a:srgbClr val="000000"/>
                </a:solidFill>
                <a:latin typeface="Canva Sans"/>
                <a:ea typeface="Canva Sans"/>
                <a:cs typeface="Canva Sans"/>
                <a:sym typeface="Canva Sans"/>
              </a:rPr>
              <a:t>The bank contacted most clients between May and August. The highest contact rate is around </a:t>
            </a:r>
            <a:r>
              <a:rPr lang="en-US" sz="3000" spc="15" b="true">
                <a:solidFill>
                  <a:srgbClr val="000000"/>
                </a:solidFill>
                <a:latin typeface="Canva Sans Bold"/>
                <a:ea typeface="Canva Sans Bold"/>
                <a:cs typeface="Canva Sans Bold"/>
                <a:sym typeface="Canva Sans Bold"/>
              </a:rPr>
              <a:t>30%</a:t>
            </a:r>
            <a:r>
              <a:rPr lang="en-US" sz="3000" spc="15">
                <a:solidFill>
                  <a:srgbClr val="000000"/>
                </a:solidFill>
                <a:latin typeface="Canva Sans"/>
                <a:ea typeface="Canva Sans"/>
                <a:cs typeface="Canva Sans"/>
                <a:sym typeface="Canva Sans"/>
              </a:rPr>
              <a:t>, which happened in </a:t>
            </a:r>
            <a:r>
              <a:rPr lang="en-US" sz="3000" spc="15" b="true">
                <a:solidFill>
                  <a:srgbClr val="000000"/>
                </a:solidFill>
                <a:latin typeface="Canva Sans Bold"/>
                <a:ea typeface="Canva Sans Bold"/>
                <a:cs typeface="Canva Sans Bold"/>
                <a:sym typeface="Canva Sans Bold"/>
              </a:rPr>
              <a:t>May</a:t>
            </a:r>
            <a:r>
              <a:rPr lang="en-US" sz="3000" spc="15">
                <a:solidFill>
                  <a:srgbClr val="000000"/>
                </a:solidFill>
                <a:latin typeface="Canva Sans"/>
                <a:ea typeface="Canva Sans"/>
                <a:cs typeface="Canva Sans"/>
                <a:sym typeface="Canva Sans"/>
              </a:rPr>
              <a:t>, while the contact rate is closer to 0 in March, September, October, and December.</a:t>
            </a:r>
          </a:p>
          <a:p>
            <a:pPr algn="l">
              <a:lnSpc>
                <a:spcPts val="4500"/>
              </a:lnSpc>
            </a:pPr>
          </a:p>
          <a:p>
            <a:pPr algn="l" marL="0" indent="0" lvl="0">
              <a:lnSpc>
                <a:spcPts val="4500"/>
              </a:lnSpc>
            </a:pPr>
            <a:r>
              <a:rPr lang="en-US" sz="3000" spc="15">
                <a:solidFill>
                  <a:srgbClr val="000000"/>
                </a:solidFill>
                <a:latin typeface="Canva Sans"/>
                <a:ea typeface="Canva Sans"/>
                <a:cs typeface="Canva Sans"/>
                <a:sym typeface="Canva Sans"/>
              </a:rPr>
              <a:t>However, the subscription rate showed a different trend. The highest subscription rate occurred in </a:t>
            </a:r>
            <a:r>
              <a:rPr lang="en-US" b="true" sz="3000" spc="15">
                <a:solidFill>
                  <a:srgbClr val="000000"/>
                </a:solidFill>
                <a:latin typeface="Canva Sans Bold"/>
                <a:ea typeface="Canva Sans Bold"/>
                <a:cs typeface="Canva Sans Bold"/>
                <a:sym typeface="Canva Sans Bold"/>
              </a:rPr>
              <a:t>March</a:t>
            </a:r>
            <a:r>
              <a:rPr lang="en-US" sz="3000" spc="15">
                <a:solidFill>
                  <a:srgbClr val="000000"/>
                </a:solidFill>
                <a:latin typeface="Canva Sans"/>
                <a:ea typeface="Canva Sans"/>
                <a:cs typeface="Canva Sans"/>
                <a:sym typeface="Canva Sans"/>
              </a:rPr>
              <a:t>, which is over </a:t>
            </a:r>
            <a:r>
              <a:rPr lang="en-US" b="true" sz="3000" spc="15">
                <a:solidFill>
                  <a:srgbClr val="000000"/>
                </a:solidFill>
                <a:latin typeface="Canva Sans Bold"/>
                <a:ea typeface="Canva Sans Bold"/>
                <a:cs typeface="Canva Sans Bold"/>
                <a:sym typeface="Canva Sans Bold"/>
              </a:rPr>
              <a:t>50%</a:t>
            </a:r>
            <a:r>
              <a:rPr lang="en-US" sz="3000" spc="15">
                <a:solidFill>
                  <a:srgbClr val="000000"/>
                </a:solidFill>
                <a:latin typeface="Canva Sans"/>
                <a:ea typeface="Canva Sans"/>
                <a:cs typeface="Canva Sans"/>
                <a:sym typeface="Canva Sans"/>
              </a:rPr>
              <a:t>, and all subscription rates in September, October, and December are over 40%.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487215" y="882327"/>
            <a:ext cx="7757525" cy="8575412"/>
          </a:xfrm>
          <a:custGeom>
            <a:avLst/>
            <a:gdLst/>
            <a:ahLst/>
            <a:cxnLst/>
            <a:rect r="r" b="b" t="t" l="l"/>
            <a:pathLst>
              <a:path h="8575412" w="7757525">
                <a:moveTo>
                  <a:pt x="0" y="0"/>
                </a:moveTo>
                <a:lnTo>
                  <a:pt x="7757525" y="0"/>
                </a:lnTo>
                <a:lnTo>
                  <a:pt x="7757525" y="8575411"/>
                </a:lnTo>
                <a:lnTo>
                  <a:pt x="0" y="8575411"/>
                </a:lnTo>
                <a:lnTo>
                  <a:pt x="0" y="0"/>
                </a:lnTo>
                <a:close/>
              </a:path>
            </a:pathLst>
          </a:custGeom>
          <a:blipFill>
            <a:blip r:embed="rId3"/>
            <a:stretch>
              <a:fillRect l="0" t="0" r="0" b="0"/>
            </a:stretch>
          </a:blipFill>
        </p:spPr>
      </p:sp>
      <p:sp>
        <p:nvSpPr>
          <p:cNvPr name="TextBox 4" id="4"/>
          <p:cNvSpPr txBox="true"/>
          <p:nvPr/>
        </p:nvSpPr>
        <p:spPr>
          <a:xfrm rot="0">
            <a:off x="8522421" y="3426957"/>
            <a:ext cx="9456524" cy="3400425"/>
          </a:xfrm>
          <a:prstGeom prst="rect">
            <a:avLst/>
          </a:prstGeom>
        </p:spPr>
        <p:txBody>
          <a:bodyPr anchor="t" rtlCol="false" tIns="0" lIns="0" bIns="0" rIns="0">
            <a:spAutoFit/>
          </a:bodyPr>
          <a:lstStyle/>
          <a:p>
            <a:pPr algn="l">
              <a:lnSpc>
                <a:spcPts val="4500"/>
              </a:lnSpc>
            </a:pPr>
            <a:r>
              <a:rPr lang="en-US" sz="3000" spc="15">
                <a:solidFill>
                  <a:srgbClr val="000000"/>
                </a:solidFill>
                <a:latin typeface="Canva Sans"/>
                <a:ea typeface="Canva Sans"/>
                <a:cs typeface="Canva Sans"/>
                <a:sym typeface="Canva Sans"/>
              </a:rPr>
              <a:t>The boxplots show the distribution of call duration and the number of campaign contacts, highlighting their spread and central tendency. </a:t>
            </a:r>
          </a:p>
          <a:p>
            <a:pPr algn="l">
              <a:lnSpc>
                <a:spcPts val="4500"/>
              </a:lnSpc>
            </a:pPr>
          </a:p>
          <a:p>
            <a:pPr algn="l" marL="0" indent="0" lvl="0">
              <a:lnSpc>
                <a:spcPts val="4500"/>
              </a:lnSpc>
            </a:pPr>
            <a:r>
              <a:rPr lang="en-US" sz="3000" spc="15">
                <a:solidFill>
                  <a:srgbClr val="000000"/>
                </a:solidFill>
                <a:latin typeface="Canva Sans"/>
                <a:ea typeface="Canva Sans"/>
                <a:cs typeface="Canva Sans"/>
                <a:sym typeface="Canva Sans"/>
              </a:rPr>
              <a:t>Outliers in both plots suggest cases with unusually long calls or frequent client contacts.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589019" y="1028700"/>
            <a:ext cx="8831484" cy="8229600"/>
          </a:xfrm>
          <a:custGeom>
            <a:avLst/>
            <a:gdLst/>
            <a:ahLst/>
            <a:cxnLst/>
            <a:rect r="r" b="b" t="t" l="l"/>
            <a:pathLst>
              <a:path h="8229600" w="8831484">
                <a:moveTo>
                  <a:pt x="0" y="0"/>
                </a:moveTo>
                <a:lnTo>
                  <a:pt x="8831484" y="0"/>
                </a:lnTo>
                <a:lnTo>
                  <a:pt x="8831484" y="8229600"/>
                </a:lnTo>
                <a:lnTo>
                  <a:pt x="0" y="8229600"/>
                </a:lnTo>
                <a:lnTo>
                  <a:pt x="0" y="0"/>
                </a:lnTo>
                <a:close/>
              </a:path>
            </a:pathLst>
          </a:custGeom>
          <a:blipFill>
            <a:blip r:embed="rId3"/>
            <a:stretch>
              <a:fillRect l="0" t="0" r="0" b="0"/>
            </a:stretch>
          </a:blipFill>
        </p:spPr>
      </p:sp>
      <p:sp>
        <p:nvSpPr>
          <p:cNvPr name="TextBox 4" id="4"/>
          <p:cNvSpPr txBox="true"/>
          <p:nvPr/>
        </p:nvSpPr>
        <p:spPr>
          <a:xfrm rot="0">
            <a:off x="9714487" y="1400175"/>
            <a:ext cx="8573513" cy="7400925"/>
          </a:xfrm>
          <a:prstGeom prst="rect">
            <a:avLst/>
          </a:prstGeom>
        </p:spPr>
        <p:txBody>
          <a:bodyPr anchor="t" rtlCol="false" tIns="0" lIns="0" bIns="0" rIns="0">
            <a:spAutoFit/>
          </a:bodyPr>
          <a:lstStyle/>
          <a:p>
            <a:pPr algn="l">
              <a:lnSpc>
                <a:spcPts val="4500"/>
              </a:lnSpc>
            </a:pPr>
            <a:r>
              <a:rPr lang="en-US" sz="3000" spc="15">
                <a:solidFill>
                  <a:srgbClr val="000000"/>
                </a:solidFill>
                <a:latin typeface="Canva Sans"/>
                <a:ea typeface="Canva Sans"/>
                <a:cs typeface="Canva Sans"/>
                <a:sym typeface="Canva Sans"/>
              </a:rPr>
              <a:t>The scatter plot visualizes the relationship between call duration and the number of calls, categorized by client response (subscription or not). </a:t>
            </a:r>
          </a:p>
          <a:p>
            <a:pPr algn="l">
              <a:lnSpc>
                <a:spcPts val="4500"/>
              </a:lnSpc>
            </a:pPr>
          </a:p>
          <a:p>
            <a:pPr algn="l">
              <a:lnSpc>
                <a:spcPts val="4500"/>
              </a:lnSpc>
            </a:pPr>
            <a:r>
              <a:rPr lang="en-US" sz="3000" spc="15">
                <a:solidFill>
                  <a:srgbClr val="000000"/>
                </a:solidFill>
                <a:latin typeface="Canva Sans"/>
                <a:ea typeface="Canva Sans"/>
                <a:cs typeface="Canva Sans"/>
                <a:sym typeface="Canva Sans"/>
              </a:rPr>
              <a:t>It shows that most calls are under</a:t>
            </a:r>
            <a:r>
              <a:rPr lang="en-US" sz="3000" spc="15" b="true">
                <a:solidFill>
                  <a:srgbClr val="000000"/>
                </a:solidFill>
                <a:latin typeface="Canva Sans Bold"/>
                <a:ea typeface="Canva Sans Bold"/>
                <a:cs typeface="Canva Sans Bold"/>
                <a:sym typeface="Canva Sans Bold"/>
              </a:rPr>
              <a:t> 5 minutes</a:t>
            </a:r>
            <a:r>
              <a:rPr lang="en-US" sz="3000" spc="15">
                <a:solidFill>
                  <a:srgbClr val="000000"/>
                </a:solidFill>
                <a:latin typeface="Canva Sans"/>
                <a:ea typeface="Canva Sans"/>
                <a:cs typeface="Canva Sans"/>
                <a:sym typeface="Canva Sans"/>
              </a:rPr>
              <a:t>, with an annotation highlighting higher subscription rates for clients who were contacted fewer than </a:t>
            </a:r>
            <a:r>
              <a:rPr lang="en-US" sz="3000" spc="15" b="true">
                <a:solidFill>
                  <a:srgbClr val="000000"/>
                </a:solidFill>
                <a:latin typeface="Canva Sans Bold"/>
                <a:ea typeface="Canva Sans Bold"/>
                <a:cs typeface="Canva Sans Bold"/>
                <a:sym typeface="Canva Sans Bold"/>
              </a:rPr>
              <a:t>5 times. </a:t>
            </a:r>
          </a:p>
          <a:p>
            <a:pPr algn="l">
              <a:lnSpc>
                <a:spcPts val="4500"/>
              </a:lnSpc>
            </a:pPr>
          </a:p>
          <a:p>
            <a:pPr algn="l" marL="0" indent="0" lvl="0">
              <a:lnSpc>
                <a:spcPts val="4500"/>
              </a:lnSpc>
            </a:pPr>
            <a:r>
              <a:rPr lang="en-US" sz="3000" spc="15">
                <a:solidFill>
                  <a:srgbClr val="000000"/>
                </a:solidFill>
                <a:latin typeface="Canva Sans"/>
                <a:ea typeface="Canva Sans"/>
                <a:cs typeface="Canva Sans"/>
                <a:sym typeface="Canva Sans"/>
              </a:rPr>
              <a:t>The plot provides insight into how call frequency and duration impact client decisions.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399550" y="934417"/>
            <a:ext cx="9159706" cy="8323883"/>
          </a:xfrm>
          <a:custGeom>
            <a:avLst/>
            <a:gdLst/>
            <a:ahLst/>
            <a:cxnLst/>
            <a:rect r="r" b="b" t="t" l="l"/>
            <a:pathLst>
              <a:path h="8323883" w="9159706">
                <a:moveTo>
                  <a:pt x="0" y="0"/>
                </a:moveTo>
                <a:lnTo>
                  <a:pt x="9159707" y="0"/>
                </a:lnTo>
                <a:lnTo>
                  <a:pt x="9159707" y="8323883"/>
                </a:lnTo>
                <a:lnTo>
                  <a:pt x="0" y="8323883"/>
                </a:lnTo>
                <a:lnTo>
                  <a:pt x="0" y="0"/>
                </a:lnTo>
                <a:close/>
              </a:path>
            </a:pathLst>
          </a:custGeom>
          <a:blipFill>
            <a:blip r:embed="rId3"/>
            <a:stretch>
              <a:fillRect l="0" t="0" r="0" b="0"/>
            </a:stretch>
          </a:blipFill>
        </p:spPr>
      </p:sp>
      <p:sp>
        <p:nvSpPr>
          <p:cNvPr name="TextBox 4" id="4"/>
          <p:cNvSpPr txBox="true"/>
          <p:nvPr/>
        </p:nvSpPr>
        <p:spPr>
          <a:xfrm rot="0">
            <a:off x="9913165" y="2828925"/>
            <a:ext cx="8043706" cy="4543425"/>
          </a:xfrm>
          <a:prstGeom prst="rect">
            <a:avLst/>
          </a:prstGeom>
        </p:spPr>
        <p:txBody>
          <a:bodyPr anchor="t" rtlCol="false" tIns="0" lIns="0" bIns="0" rIns="0">
            <a:spAutoFit/>
          </a:bodyPr>
          <a:lstStyle/>
          <a:p>
            <a:pPr algn="l">
              <a:lnSpc>
                <a:spcPts val="4500"/>
              </a:lnSpc>
            </a:pPr>
            <a:r>
              <a:rPr lang="en-US" sz="3000" spc="15">
                <a:solidFill>
                  <a:srgbClr val="000000"/>
                </a:solidFill>
                <a:latin typeface="Canva Sans"/>
                <a:ea typeface="Canva Sans"/>
                <a:cs typeface="Canva Sans"/>
                <a:sym typeface="Canva Sans"/>
              </a:rPr>
              <a:t>The scatter matrix illustrates the relationships among age, call duration, and the number of campaign contacts, highlighting potential correlations.</a:t>
            </a:r>
          </a:p>
          <a:p>
            <a:pPr algn="l">
              <a:lnSpc>
                <a:spcPts val="4500"/>
              </a:lnSpc>
            </a:pPr>
          </a:p>
          <a:p>
            <a:pPr algn="l" marL="0" indent="0" lvl="0">
              <a:lnSpc>
                <a:spcPts val="4500"/>
              </a:lnSpc>
            </a:pPr>
            <a:r>
              <a:rPr lang="en-US" sz="3000" spc="15">
                <a:solidFill>
                  <a:srgbClr val="000000"/>
                </a:solidFill>
                <a:latin typeface="Canva Sans"/>
                <a:ea typeface="Canva Sans"/>
                <a:cs typeface="Canva Sans"/>
                <a:sym typeface="Canva Sans"/>
              </a:rPr>
              <a:t>Diagonal plots show the distribution of each variable, helping to identify patterns in client behavior.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566886" y="1165886"/>
            <a:ext cx="9262721" cy="7955228"/>
          </a:xfrm>
          <a:custGeom>
            <a:avLst/>
            <a:gdLst/>
            <a:ahLst/>
            <a:cxnLst/>
            <a:rect r="r" b="b" t="t" l="l"/>
            <a:pathLst>
              <a:path h="7955228" w="9262721">
                <a:moveTo>
                  <a:pt x="0" y="0"/>
                </a:moveTo>
                <a:lnTo>
                  <a:pt x="9262722" y="0"/>
                </a:lnTo>
                <a:lnTo>
                  <a:pt x="9262722" y="7955228"/>
                </a:lnTo>
                <a:lnTo>
                  <a:pt x="0" y="7955228"/>
                </a:lnTo>
                <a:lnTo>
                  <a:pt x="0" y="0"/>
                </a:lnTo>
                <a:close/>
              </a:path>
            </a:pathLst>
          </a:custGeom>
          <a:blipFill>
            <a:blip r:embed="rId3"/>
            <a:stretch>
              <a:fillRect l="0" t="0" r="0" b="0"/>
            </a:stretch>
          </a:blipFill>
        </p:spPr>
      </p:sp>
      <p:sp>
        <p:nvSpPr>
          <p:cNvPr name="TextBox 4" id="4"/>
          <p:cNvSpPr txBox="true"/>
          <p:nvPr/>
        </p:nvSpPr>
        <p:spPr>
          <a:xfrm rot="0">
            <a:off x="10200144" y="2828925"/>
            <a:ext cx="8087856" cy="4543425"/>
          </a:xfrm>
          <a:prstGeom prst="rect">
            <a:avLst/>
          </a:prstGeom>
        </p:spPr>
        <p:txBody>
          <a:bodyPr anchor="t" rtlCol="false" tIns="0" lIns="0" bIns="0" rIns="0">
            <a:spAutoFit/>
          </a:bodyPr>
          <a:lstStyle/>
          <a:p>
            <a:pPr algn="l">
              <a:lnSpc>
                <a:spcPts val="4500"/>
              </a:lnSpc>
            </a:pPr>
            <a:r>
              <a:rPr lang="en-US" sz="3000" spc="15">
                <a:solidFill>
                  <a:srgbClr val="000000"/>
                </a:solidFill>
                <a:latin typeface="Canva Sans"/>
                <a:ea typeface="Canva Sans"/>
                <a:cs typeface="Canva Sans"/>
                <a:sym typeface="Canva Sans"/>
              </a:rPr>
              <a:t>The heatmap shows the correlation matrix for variables such as age, call duration, and campaign contacts, with values indicating the strength and direction of relationships.</a:t>
            </a:r>
          </a:p>
          <a:p>
            <a:pPr algn="l">
              <a:lnSpc>
                <a:spcPts val="4500"/>
              </a:lnSpc>
            </a:pPr>
          </a:p>
          <a:p>
            <a:pPr algn="l" marL="0" indent="0" lvl="0">
              <a:lnSpc>
                <a:spcPts val="4500"/>
              </a:lnSpc>
            </a:pPr>
            <a:r>
              <a:rPr lang="en-US" sz="3000" spc="15">
                <a:solidFill>
                  <a:srgbClr val="000000"/>
                </a:solidFill>
                <a:latin typeface="Canva Sans"/>
                <a:ea typeface="Canva Sans"/>
                <a:cs typeface="Canva Sans"/>
                <a:sym typeface="Canva Sans"/>
              </a:rPr>
              <a:t>This visualization helps identify key factors that may influence client subscription behavior.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513206" y="2732277"/>
            <a:ext cx="9502357" cy="4822446"/>
          </a:xfrm>
          <a:custGeom>
            <a:avLst/>
            <a:gdLst/>
            <a:ahLst/>
            <a:cxnLst/>
            <a:rect r="r" b="b" t="t" l="l"/>
            <a:pathLst>
              <a:path h="4822446" w="9502357">
                <a:moveTo>
                  <a:pt x="0" y="0"/>
                </a:moveTo>
                <a:lnTo>
                  <a:pt x="9502357" y="0"/>
                </a:lnTo>
                <a:lnTo>
                  <a:pt x="9502357" y="4822446"/>
                </a:lnTo>
                <a:lnTo>
                  <a:pt x="0" y="4822446"/>
                </a:lnTo>
                <a:lnTo>
                  <a:pt x="0" y="0"/>
                </a:lnTo>
                <a:close/>
              </a:path>
            </a:pathLst>
          </a:custGeom>
          <a:blipFill>
            <a:blip r:embed="rId3"/>
            <a:stretch>
              <a:fillRect l="0" t="0" r="0" b="0"/>
            </a:stretch>
          </a:blipFill>
        </p:spPr>
      </p:sp>
      <p:sp>
        <p:nvSpPr>
          <p:cNvPr name="TextBox 4" id="4"/>
          <p:cNvSpPr txBox="true"/>
          <p:nvPr/>
        </p:nvSpPr>
        <p:spPr>
          <a:xfrm rot="0">
            <a:off x="10729951" y="2675127"/>
            <a:ext cx="7558049" cy="6610350"/>
          </a:xfrm>
          <a:prstGeom prst="rect">
            <a:avLst/>
          </a:prstGeom>
        </p:spPr>
        <p:txBody>
          <a:bodyPr anchor="t" rtlCol="false" tIns="0" lIns="0" bIns="0" rIns="0">
            <a:spAutoFit/>
          </a:bodyPr>
          <a:lstStyle/>
          <a:p>
            <a:pPr algn="l">
              <a:lnSpc>
                <a:spcPts val="4200"/>
              </a:lnSpc>
            </a:pPr>
            <a:r>
              <a:rPr lang="en-US" sz="3000">
                <a:solidFill>
                  <a:srgbClr val="000000"/>
                </a:solidFill>
                <a:latin typeface="Canva Sans"/>
                <a:ea typeface="Canva Sans"/>
                <a:cs typeface="Canva Sans"/>
                <a:sym typeface="Canva Sans"/>
              </a:rPr>
              <a:t>The horizontal bar chart illustrates the subscription rate by job category, showing the percentage of clients who subscribed to a term deposit. </a:t>
            </a:r>
          </a:p>
          <a:p>
            <a:pPr algn="l">
              <a:lnSpc>
                <a:spcPts val="4200"/>
              </a:lnSpc>
            </a:pPr>
          </a:p>
          <a:p>
            <a:pPr algn="l">
              <a:lnSpc>
                <a:spcPts val="4500"/>
              </a:lnSpc>
            </a:pPr>
            <a:r>
              <a:rPr lang="en-US" sz="3000" spc="15">
                <a:solidFill>
                  <a:srgbClr val="000000"/>
                </a:solidFill>
                <a:latin typeface="Canva Sans"/>
                <a:ea typeface="Canva Sans"/>
                <a:cs typeface="Canva Sans"/>
                <a:sym typeface="Canva Sans"/>
              </a:rPr>
              <a:t>More than </a:t>
            </a:r>
            <a:r>
              <a:rPr lang="en-US" sz="3000" spc="15" b="true">
                <a:solidFill>
                  <a:srgbClr val="000000"/>
                </a:solidFill>
                <a:latin typeface="Canva Sans Bold"/>
                <a:ea typeface="Canva Sans Bold"/>
                <a:cs typeface="Canva Sans Bold"/>
                <a:sym typeface="Canva Sans Bold"/>
              </a:rPr>
              <a:t>50%</a:t>
            </a:r>
            <a:r>
              <a:rPr lang="en-US" sz="3000" spc="15">
                <a:solidFill>
                  <a:srgbClr val="000000"/>
                </a:solidFill>
                <a:latin typeface="Canva Sans"/>
                <a:ea typeface="Canva Sans"/>
                <a:cs typeface="Canva Sans"/>
                <a:sym typeface="Canva Sans"/>
              </a:rPr>
              <a:t> of subscriptions are made up of students and retired clients, as seen by the horizontal bar chart. This conclusion is consistent with the earlier observation that younger and older clients subscribe at higher rates. </a:t>
            </a:r>
          </a:p>
          <a:p>
            <a:pPr algn="l" marL="0" indent="0" lvl="0">
              <a:lnSpc>
                <a:spcPts val="420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732746" y="1529898"/>
            <a:ext cx="9212699" cy="7227203"/>
          </a:xfrm>
          <a:custGeom>
            <a:avLst/>
            <a:gdLst/>
            <a:ahLst/>
            <a:cxnLst/>
            <a:rect r="r" b="b" t="t" l="l"/>
            <a:pathLst>
              <a:path h="7227203" w="9212699">
                <a:moveTo>
                  <a:pt x="0" y="0"/>
                </a:moveTo>
                <a:lnTo>
                  <a:pt x="9212699" y="0"/>
                </a:lnTo>
                <a:lnTo>
                  <a:pt x="9212699" y="7227204"/>
                </a:lnTo>
                <a:lnTo>
                  <a:pt x="0" y="7227204"/>
                </a:lnTo>
                <a:lnTo>
                  <a:pt x="0" y="0"/>
                </a:lnTo>
                <a:close/>
              </a:path>
            </a:pathLst>
          </a:custGeom>
          <a:blipFill>
            <a:blip r:embed="rId3"/>
            <a:stretch>
              <a:fillRect l="0" t="0" r="0" b="0"/>
            </a:stretch>
          </a:blipFill>
        </p:spPr>
      </p:sp>
      <p:sp>
        <p:nvSpPr>
          <p:cNvPr name="TextBox 4" id="4"/>
          <p:cNvSpPr txBox="true"/>
          <p:nvPr/>
        </p:nvSpPr>
        <p:spPr>
          <a:xfrm rot="0">
            <a:off x="10398821" y="2543175"/>
            <a:ext cx="7646350" cy="5114925"/>
          </a:xfrm>
          <a:prstGeom prst="rect">
            <a:avLst/>
          </a:prstGeom>
        </p:spPr>
        <p:txBody>
          <a:bodyPr anchor="t" rtlCol="false" tIns="0" lIns="0" bIns="0" rIns="0">
            <a:spAutoFit/>
          </a:bodyPr>
          <a:lstStyle/>
          <a:p>
            <a:pPr algn="l">
              <a:lnSpc>
                <a:spcPts val="4500"/>
              </a:lnSpc>
            </a:pPr>
            <a:r>
              <a:rPr lang="en-US" sz="3000" spc="15">
                <a:solidFill>
                  <a:srgbClr val="000000"/>
                </a:solidFill>
                <a:latin typeface="Canva Sans"/>
                <a:ea typeface="Canva Sans"/>
                <a:cs typeface="Canva Sans"/>
                <a:sym typeface="Canva Sans"/>
              </a:rPr>
              <a:t>The bar chart shows the subscription rate to term deposits by age group, with rates indicating how likely clients are to subscribe. </a:t>
            </a:r>
          </a:p>
          <a:p>
            <a:pPr algn="l">
              <a:lnSpc>
                <a:spcPts val="4500"/>
              </a:lnSpc>
            </a:pPr>
          </a:p>
          <a:p>
            <a:pPr algn="l" marL="0" indent="0" lvl="0">
              <a:lnSpc>
                <a:spcPts val="4500"/>
              </a:lnSpc>
            </a:pPr>
            <a:r>
              <a:rPr lang="en-US" sz="3000" spc="15">
                <a:solidFill>
                  <a:srgbClr val="000000"/>
                </a:solidFill>
                <a:latin typeface="Canva Sans"/>
                <a:ea typeface="Canva Sans"/>
                <a:cs typeface="Canva Sans"/>
                <a:sym typeface="Canva Sans"/>
              </a:rPr>
              <a:t>It highlights trends in client responses, revealing which age groups are more or less likely to engage with the term deposit offers.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706361" y="1832178"/>
            <a:ext cx="10267665" cy="6622644"/>
          </a:xfrm>
          <a:custGeom>
            <a:avLst/>
            <a:gdLst/>
            <a:ahLst/>
            <a:cxnLst/>
            <a:rect r="r" b="b" t="t" l="l"/>
            <a:pathLst>
              <a:path h="6622644" w="10267665">
                <a:moveTo>
                  <a:pt x="0" y="0"/>
                </a:moveTo>
                <a:lnTo>
                  <a:pt x="10267665" y="0"/>
                </a:lnTo>
                <a:lnTo>
                  <a:pt x="10267665" y="6622644"/>
                </a:lnTo>
                <a:lnTo>
                  <a:pt x="0" y="6622644"/>
                </a:lnTo>
                <a:lnTo>
                  <a:pt x="0" y="0"/>
                </a:lnTo>
                <a:close/>
              </a:path>
            </a:pathLst>
          </a:custGeom>
          <a:blipFill>
            <a:blip r:embed="rId3"/>
            <a:stretch>
              <a:fillRect l="0" t="0" r="0" b="0"/>
            </a:stretch>
          </a:blipFill>
        </p:spPr>
      </p:sp>
      <p:sp>
        <p:nvSpPr>
          <p:cNvPr name="TextBox 4" id="4"/>
          <p:cNvSpPr txBox="true"/>
          <p:nvPr/>
        </p:nvSpPr>
        <p:spPr>
          <a:xfrm rot="0">
            <a:off x="11392659" y="2543175"/>
            <a:ext cx="6763339" cy="5114925"/>
          </a:xfrm>
          <a:prstGeom prst="rect">
            <a:avLst/>
          </a:prstGeom>
        </p:spPr>
        <p:txBody>
          <a:bodyPr anchor="t" rtlCol="false" tIns="0" lIns="0" bIns="0" rIns="0">
            <a:spAutoFit/>
          </a:bodyPr>
          <a:lstStyle/>
          <a:p>
            <a:pPr algn="l">
              <a:lnSpc>
                <a:spcPts val="4500"/>
              </a:lnSpc>
            </a:pPr>
            <a:r>
              <a:rPr lang="en-US" sz="3000" spc="15">
                <a:solidFill>
                  <a:srgbClr val="000000"/>
                </a:solidFill>
                <a:latin typeface="Canva Sans"/>
                <a:ea typeface="Canva Sans"/>
                <a:cs typeface="Canva Sans"/>
                <a:sym typeface="Canva Sans"/>
              </a:rPr>
              <a:t>The line plot shows the subscription rate to term deposits by age, indicating how likelihood varies across different ages. </a:t>
            </a:r>
          </a:p>
          <a:p>
            <a:pPr algn="l">
              <a:lnSpc>
                <a:spcPts val="4500"/>
              </a:lnSpc>
            </a:pPr>
          </a:p>
          <a:p>
            <a:pPr algn="l" marL="0" indent="0" lvl="0">
              <a:lnSpc>
                <a:spcPts val="4500"/>
              </a:lnSpc>
            </a:pPr>
            <a:r>
              <a:rPr lang="en-US" sz="3000" spc="15">
                <a:solidFill>
                  <a:srgbClr val="000000"/>
                </a:solidFill>
                <a:latin typeface="Canva Sans"/>
                <a:ea typeface="Canva Sans"/>
                <a:cs typeface="Canva Sans"/>
                <a:sym typeface="Canva Sans"/>
              </a:rPr>
              <a:t>It helps identify age ranges that are more or less likely to subscribe, offering insights into client preferences.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209114" y="1028700"/>
            <a:ext cx="7777817" cy="1307947"/>
            <a:chOff x="0" y="0"/>
            <a:chExt cx="2048479" cy="344480"/>
          </a:xfrm>
        </p:grpSpPr>
        <p:sp>
          <p:nvSpPr>
            <p:cNvPr name="Freeform 4" id="4"/>
            <p:cNvSpPr/>
            <p:nvPr/>
          </p:nvSpPr>
          <p:spPr>
            <a:xfrm flipH="false" flipV="false" rot="0">
              <a:off x="0" y="0"/>
              <a:ext cx="2048479" cy="344480"/>
            </a:xfrm>
            <a:custGeom>
              <a:avLst/>
              <a:gdLst/>
              <a:ahLst/>
              <a:cxnLst/>
              <a:rect r="r" b="b" t="t" l="l"/>
              <a:pathLst>
                <a:path h="344480" w="2048479">
                  <a:moveTo>
                    <a:pt x="50765" y="0"/>
                  </a:moveTo>
                  <a:lnTo>
                    <a:pt x="1997714" y="0"/>
                  </a:lnTo>
                  <a:cubicBezTo>
                    <a:pt x="2025751" y="0"/>
                    <a:pt x="2048479" y="22728"/>
                    <a:pt x="2048479" y="50765"/>
                  </a:cubicBezTo>
                  <a:lnTo>
                    <a:pt x="2048479" y="293715"/>
                  </a:lnTo>
                  <a:cubicBezTo>
                    <a:pt x="2048479" y="321752"/>
                    <a:pt x="2025751" y="344480"/>
                    <a:pt x="1997714" y="344480"/>
                  </a:cubicBezTo>
                  <a:lnTo>
                    <a:pt x="50765" y="344480"/>
                  </a:lnTo>
                  <a:cubicBezTo>
                    <a:pt x="22728" y="344480"/>
                    <a:pt x="0" y="321752"/>
                    <a:pt x="0" y="293715"/>
                  </a:cubicBezTo>
                  <a:lnTo>
                    <a:pt x="0" y="50765"/>
                  </a:lnTo>
                  <a:cubicBezTo>
                    <a:pt x="0" y="22728"/>
                    <a:pt x="22728" y="0"/>
                    <a:pt x="50765" y="0"/>
                  </a:cubicBezTo>
                  <a:close/>
                </a:path>
              </a:pathLst>
            </a:custGeom>
            <a:solidFill>
              <a:srgbClr val="593C8F"/>
            </a:solidFill>
          </p:spPr>
        </p:sp>
        <p:sp>
          <p:nvSpPr>
            <p:cNvPr name="TextBox 5" id="5"/>
            <p:cNvSpPr txBox="true"/>
            <p:nvPr/>
          </p:nvSpPr>
          <p:spPr>
            <a:xfrm>
              <a:off x="0" y="-47625"/>
              <a:ext cx="2048479" cy="39210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77068" y="1233803"/>
            <a:ext cx="7241909" cy="812016"/>
          </a:xfrm>
          <a:prstGeom prst="rect">
            <a:avLst/>
          </a:prstGeom>
        </p:spPr>
        <p:txBody>
          <a:bodyPr anchor="t" rtlCol="false" tIns="0" lIns="0" bIns="0" rIns="0">
            <a:spAutoFit/>
          </a:bodyPr>
          <a:lstStyle/>
          <a:p>
            <a:pPr algn="ctr">
              <a:lnSpc>
                <a:spcPts val="6693"/>
              </a:lnSpc>
              <a:spcBef>
                <a:spcPct val="0"/>
              </a:spcBef>
            </a:pPr>
            <a:r>
              <a:rPr lang="en-US" sz="4780">
                <a:solidFill>
                  <a:srgbClr val="FFFFFF"/>
                </a:solidFill>
                <a:latin typeface="League Spartan"/>
                <a:ea typeface="League Spartan"/>
                <a:cs typeface="League Spartan"/>
                <a:sym typeface="League Spartan"/>
              </a:rPr>
              <a:t>3. CLASS IMBALANCE</a:t>
            </a:r>
          </a:p>
        </p:txBody>
      </p:sp>
      <p:sp>
        <p:nvSpPr>
          <p:cNvPr name="TextBox 7" id="7"/>
          <p:cNvSpPr txBox="true"/>
          <p:nvPr/>
        </p:nvSpPr>
        <p:spPr>
          <a:xfrm rot="0">
            <a:off x="209114" y="3012282"/>
            <a:ext cx="18288000" cy="6955155"/>
          </a:xfrm>
          <a:prstGeom prst="rect">
            <a:avLst/>
          </a:prstGeom>
        </p:spPr>
        <p:txBody>
          <a:bodyPr anchor="t" rtlCol="false" tIns="0" lIns="0" bIns="0" rIns="0">
            <a:spAutoFit/>
          </a:bodyPr>
          <a:lstStyle/>
          <a:p>
            <a:pPr algn="l" marL="712470" indent="-356235" lvl="1">
              <a:lnSpc>
                <a:spcPts val="4620"/>
              </a:lnSpc>
              <a:buAutoNum type="arabicPeriod" startAt="1"/>
            </a:pPr>
            <a:r>
              <a:rPr lang="en-US" b="true" sz="3300">
                <a:solidFill>
                  <a:srgbClr val="593C8F"/>
                </a:solidFill>
                <a:latin typeface="Canva Sans Bold"/>
                <a:ea typeface="Canva Sans Bold"/>
                <a:cs typeface="Canva Sans Bold"/>
                <a:sym typeface="Canva Sans Bold"/>
              </a:rPr>
              <a:t>Class Imbalance Problem</a:t>
            </a:r>
            <a:r>
              <a:rPr lang="en-US" sz="3300">
                <a:solidFill>
                  <a:srgbClr val="000000"/>
                </a:solidFill>
                <a:latin typeface="Canva Sans"/>
                <a:ea typeface="Canva Sans"/>
                <a:cs typeface="Canva Sans"/>
                <a:sym typeface="Canva Sans"/>
              </a:rPr>
              <a:t>: The </a:t>
            </a:r>
            <a:r>
              <a:rPr lang="en-US" sz="3300">
                <a:solidFill>
                  <a:srgbClr val="000000"/>
                </a:solidFill>
                <a:latin typeface="Canva Sans"/>
                <a:ea typeface="Canva Sans"/>
                <a:cs typeface="Canva Sans"/>
                <a:sym typeface="Canva Sans"/>
              </a:rPr>
              <a:t>dataset had a significant imbalance in the target variable y:</a:t>
            </a:r>
          </a:p>
          <a:p>
            <a:pPr algn="l" marL="1424940" indent="-474980" lvl="2">
              <a:lnSpc>
                <a:spcPts val="4620"/>
              </a:lnSpc>
              <a:buFont typeface="Arial"/>
              <a:buChar char="⚬"/>
            </a:pPr>
            <a:r>
              <a:rPr lang="en-US" b="true" sz="3300">
                <a:solidFill>
                  <a:srgbClr val="000000"/>
                </a:solidFill>
                <a:latin typeface="Canva Sans Bold"/>
                <a:ea typeface="Canva Sans Bold"/>
                <a:cs typeface="Canva Sans Bold"/>
                <a:sym typeface="Canva Sans Bold"/>
              </a:rPr>
              <a:t>88%</a:t>
            </a:r>
            <a:r>
              <a:rPr lang="en-US" sz="3300">
                <a:solidFill>
                  <a:srgbClr val="000000"/>
                </a:solidFill>
                <a:latin typeface="Canva Sans"/>
                <a:ea typeface="Canva Sans"/>
                <a:cs typeface="Canva Sans"/>
                <a:sym typeface="Canva Sans"/>
              </a:rPr>
              <a:t> of the clients did not subscribe to a term deposit (no).</a:t>
            </a:r>
          </a:p>
          <a:p>
            <a:pPr algn="l" marL="1424940" indent="-474980" lvl="2">
              <a:lnSpc>
                <a:spcPts val="4620"/>
              </a:lnSpc>
              <a:buFont typeface="Arial"/>
              <a:buChar char="⚬"/>
            </a:pPr>
            <a:r>
              <a:rPr lang="en-US" sz="3300">
                <a:solidFill>
                  <a:srgbClr val="000000"/>
                </a:solidFill>
                <a:latin typeface="Canva Sans"/>
                <a:ea typeface="Canva Sans"/>
                <a:cs typeface="Canva Sans"/>
                <a:sym typeface="Canva Sans"/>
              </a:rPr>
              <a:t>Only </a:t>
            </a:r>
            <a:r>
              <a:rPr lang="en-US" b="true" sz="3300">
                <a:solidFill>
                  <a:srgbClr val="000000"/>
                </a:solidFill>
                <a:latin typeface="Canva Sans Bold"/>
                <a:ea typeface="Canva Sans Bold"/>
                <a:cs typeface="Canva Sans Bold"/>
                <a:sym typeface="Canva Sans Bold"/>
              </a:rPr>
              <a:t>12%</a:t>
            </a:r>
            <a:r>
              <a:rPr lang="en-US" sz="3300">
                <a:solidFill>
                  <a:srgbClr val="000000"/>
                </a:solidFill>
                <a:latin typeface="Canva Sans"/>
                <a:ea typeface="Canva Sans"/>
                <a:cs typeface="Canva Sans"/>
                <a:sym typeface="Canva Sans"/>
              </a:rPr>
              <a:t> of the clients subscribed (yes).</a:t>
            </a:r>
          </a:p>
          <a:p>
            <a:pPr algn="l" marL="712470" indent="-356235" lvl="1">
              <a:lnSpc>
                <a:spcPts val="4620"/>
              </a:lnSpc>
              <a:buAutoNum type="arabicPeriod" startAt="1"/>
            </a:pPr>
            <a:r>
              <a:rPr lang="en-US" b="true" sz="3300">
                <a:solidFill>
                  <a:srgbClr val="593C8F"/>
                </a:solidFill>
                <a:latin typeface="Canva Sans Bold"/>
                <a:ea typeface="Canva Sans Bold"/>
                <a:cs typeface="Canva Sans Bold"/>
                <a:sym typeface="Canva Sans Bold"/>
              </a:rPr>
              <a:t>Solution</a:t>
            </a:r>
            <a:r>
              <a:rPr lang="en-US" sz="3300">
                <a:solidFill>
                  <a:srgbClr val="000000"/>
                </a:solidFill>
                <a:latin typeface="Canva Sans"/>
                <a:ea typeface="Canva Sans"/>
                <a:cs typeface="Canva Sans"/>
                <a:sym typeface="Canva Sans"/>
              </a:rPr>
              <a:t>: Used SMOTE (Synthetic Minority Over-sampling Technique) to generate synthetic samples for the minority class. After applying SMOTE:</a:t>
            </a:r>
          </a:p>
          <a:p>
            <a:pPr algn="l" marL="1424940" indent="-474980" lvl="2">
              <a:lnSpc>
                <a:spcPts val="4620"/>
              </a:lnSpc>
              <a:buFont typeface="Arial"/>
              <a:buChar char="⚬"/>
            </a:pPr>
            <a:r>
              <a:rPr lang="en-US" sz="3300">
                <a:solidFill>
                  <a:srgbClr val="000000"/>
                </a:solidFill>
                <a:latin typeface="Canva Sans"/>
                <a:ea typeface="Canva Sans"/>
                <a:cs typeface="Canva Sans"/>
                <a:sym typeface="Canva Sans"/>
              </a:rPr>
              <a:t>The proportion of the classes was balanced to approximately </a:t>
            </a:r>
            <a:r>
              <a:rPr lang="en-US" b="true" sz="3300">
                <a:solidFill>
                  <a:srgbClr val="000000"/>
                </a:solidFill>
                <a:latin typeface="Canva Sans Bold"/>
                <a:ea typeface="Canva Sans Bold"/>
                <a:cs typeface="Canva Sans Bold"/>
                <a:sym typeface="Canva Sans Bold"/>
              </a:rPr>
              <a:t>50%</a:t>
            </a:r>
            <a:r>
              <a:rPr lang="en-US" sz="3300">
                <a:solidFill>
                  <a:srgbClr val="000000"/>
                </a:solidFill>
                <a:latin typeface="Canva Sans"/>
                <a:ea typeface="Canva Sans"/>
                <a:cs typeface="Canva Sans"/>
                <a:sym typeface="Canva Sans"/>
              </a:rPr>
              <a:t> for each class, ensuring the model could better predict both subscribing and non-subscribing clients.</a:t>
            </a:r>
          </a:p>
          <a:p>
            <a:pPr algn="l">
              <a:lnSpc>
                <a:spcPts val="4620"/>
              </a:lnSpc>
            </a:pPr>
            <a:r>
              <a:rPr lang="en-US" sz="3300">
                <a:solidFill>
                  <a:srgbClr val="000000"/>
                </a:solidFill>
                <a:latin typeface="Canva Sans"/>
                <a:ea typeface="Canva Sans"/>
                <a:cs typeface="Canva Sans"/>
                <a:sym typeface="Canva Sans"/>
              </a:rPr>
              <a:t>    </a:t>
            </a:r>
            <a:r>
              <a:rPr lang="en-US" sz="3300">
                <a:solidFill>
                  <a:srgbClr val="000000"/>
                </a:solidFill>
                <a:latin typeface="Canva Sans"/>
                <a:ea typeface="Canva Sans"/>
                <a:cs typeface="Canva Sans"/>
                <a:sym typeface="Canva Sans"/>
              </a:rPr>
              <a:t>By oversampling the minority class, the model's performance on the minority class                                                                                    improved, particularly in terms of recall and F1-score.</a:t>
            </a:r>
          </a:p>
          <a:p>
            <a:pPr algn="l">
              <a:lnSpc>
                <a:spcPts val="462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209114" y="1028700"/>
            <a:ext cx="7302116" cy="1307947"/>
            <a:chOff x="0" y="0"/>
            <a:chExt cx="1923191" cy="344480"/>
          </a:xfrm>
        </p:grpSpPr>
        <p:sp>
          <p:nvSpPr>
            <p:cNvPr name="Freeform 4" id="4"/>
            <p:cNvSpPr/>
            <p:nvPr/>
          </p:nvSpPr>
          <p:spPr>
            <a:xfrm flipH="false" flipV="false" rot="0">
              <a:off x="0" y="0"/>
              <a:ext cx="1923191" cy="344480"/>
            </a:xfrm>
            <a:custGeom>
              <a:avLst/>
              <a:gdLst/>
              <a:ahLst/>
              <a:cxnLst/>
              <a:rect r="r" b="b" t="t" l="l"/>
              <a:pathLst>
                <a:path h="344480" w="1923191">
                  <a:moveTo>
                    <a:pt x="54072" y="0"/>
                  </a:moveTo>
                  <a:lnTo>
                    <a:pt x="1869119" y="0"/>
                  </a:lnTo>
                  <a:cubicBezTo>
                    <a:pt x="1883460" y="0"/>
                    <a:pt x="1897213" y="5697"/>
                    <a:pt x="1907354" y="15837"/>
                  </a:cubicBezTo>
                  <a:cubicBezTo>
                    <a:pt x="1917494" y="25978"/>
                    <a:pt x="1923191" y="39731"/>
                    <a:pt x="1923191" y="54072"/>
                  </a:cubicBezTo>
                  <a:lnTo>
                    <a:pt x="1923191" y="290408"/>
                  </a:lnTo>
                  <a:cubicBezTo>
                    <a:pt x="1923191" y="320271"/>
                    <a:pt x="1898982" y="344480"/>
                    <a:pt x="1869119" y="344480"/>
                  </a:cubicBezTo>
                  <a:lnTo>
                    <a:pt x="54072" y="344480"/>
                  </a:lnTo>
                  <a:cubicBezTo>
                    <a:pt x="24209" y="344480"/>
                    <a:pt x="0" y="320271"/>
                    <a:pt x="0" y="290408"/>
                  </a:cubicBezTo>
                  <a:lnTo>
                    <a:pt x="0" y="54072"/>
                  </a:lnTo>
                  <a:cubicBezTo>
                    <a:pt x="0" y="24209"/>
                    <a:pt x="24209" y="0"/>
                    <a:pt x="54072" y="0"/>
                  </a:cubicBezTo>
                  <a:close/>
                </a:path>
              </a:pathLst>
            </a:custGeom>
            <a:solidFill>
              <a:srgbClr val="593C8F"/>
            </a:solidFill>
          </p:spPr>
        </p:sp>
        <p:sp>
          <p:nvSpPr>
            <p:cNvPr name="TextBox 5" id="5"/>
            <p:cNvSpPr txBox="true"/>
            <p:nvPr/>
          </p:nvSpPr>
          <p:spPr>
            <a:xfrm>
              <a:off x="0" y="-47625"/>
              <a:ext cx="1923191" cy="39210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13006" y="1233803"/>
            <a:ext cx="6795940" cy="812016"/>
          </a:xfrm>
          <a:prstGeom prst="rect">
            <a:avLst/>
          </a:prstGeom>
        </p:spPr>
        <p:txBody>
          <a:bodyPr anchor="t" rtlCol="false" tIns="0" lIns="0" bIns="0" rIns="0">
            <a:spAutoFit/>
          </a:bodyPr>
          <a:lstStyle/>
          <a:p>
            <a:pPr algn="ctr">
              <a:lnSpc>
                <a:spcPts val="6693"/>
              </a:lnSpc>
              <a:spcBef>
                <a:spcPct val="0"/>
              </a:spcBef>
            </a:pPr>
            <a:r>
              <a:rPr lang="en-US" sz="4780">
                <a:solidFill>
                  <a:srgbClr val="FFFFFF"/>
                </a:solidFill>
                <a:latin typeface="League Spartan"/>
                <a:ea typeface="League Spartan"/>
                <a:cs typeface="League Spartan"/>
                <a:sym typeface="League Spartan"/>
              </a:rPr>
              <a:t>4. MODEL BUILDING</a:t>
            </a:r>
          </a:p>
        </p:txBody>
      </p:sp>
      <p:sp>
        <p:nvSpPr>
          <p:cNvPr name="TextBox 7" id="7"/>
          <p:cNvSpPr txBox="true"/>
          <p:nvPr/>
        </p:nvSpPr>
        <p:spPr>
          <a:xfrm rot="0">
            <a:off x="1876513" y="3606806"/>
            <a:ext cx="16174097" cy="1808233"/>
          </a:xfrm>
          <a:prstGeom prst="rect">
            <a:avLst/>
          </a:prstGeom>
        </p:spPr>
        <p:txBody>
          <a:bodyPr anchor="t" rtlCol="false" tIns="0" lIns="0" bIns="0" rIns="0">
            <a:spAutoFit/>
          </a:bodyPr>
          <a:lstStyle/>
          <a:p>
            <a:pPr algn="l">
              <a:lnSpc>
                <a:spcPts val="4808"/>
              </a:lnSpc>
            </a:pPr>
            <a:r>
              <a:rPr lang="en-US" sz="3434">
                <a:solidFill>
                  <a:srgbClr val="000000"/>
                </a:solidFill>
                <a:latin typeface="Canva Sans"/>
                <a:ea typeface="Canva Sans"/>
                <a:cs typeface="Canva Sans"/>
                <a:sym typeface="Canva Sans"/>
              </a:rPr>
              <a:t>Three different classification algorithms (</a:t>
            </a:r>
            <a:r>
              <a:rPr lang="en-US" sz="3434" b="true">
                <a:solidFill>
                  <a:srgbClr val="000000"/>
                </a:solidFill>
                <a:latin typeface="Canva Sans Bold"/>
                <a:ea typeface="Canva Sans Bold"/>
                <a:cs typeface="Canva Sans Bold"/>
                <a:sym typeface="Canva Sans Bold"/>
              </a:rPr>
              <a:t>Random Forest, Decision Tree, Logistic regression</a:t>
            </a:r>
            <a:r>
              <a:rPr lang="en-US" sz="3434">
                <a:solidFill>
                  <a:srgbClr val="000000"/>
                </a:solidFill>
                <a:latin typeface="Canva Sans"/>
                <a:ea typeface="Canva Sans"/>
                <a:cs typeface="Canva Sans"/>
                <a:sym typeface="Canva Sans"/>
              </a:rPr>
              <a:t>) were run on the dataset and the best-performing one was used to build the classification model.</a:t>
            </a:r>
          </a:p>
        </p:txBody>
      </p:sp>
      <p:sp>
        <p:nvSpPr>
          <p:cNvPr name="TextBox 8" id="8"/>
          <p:cNvSpPr txBox="true"/>
          <p:nvPr/>
        </p:nvSpPr>
        <p:spPr>
          <a:xfrm rot="0">
            <a:off x="1876513" y="6685198"/>
            <a:ext cx="16411487" cy="1916871"/>
          </a:xfrm>
          <a:prstGeom prst="rect">
            <a:avLst/>
          </a:prstGeom>
        </p:spPr>
        <p:txBody>
          <a:bodyPr anchor="t" rtlCol="false" tIns="0" lIns="0" bIns="0" rIns="0">
            <a:spAutoFit/>
          </a:bodyPr>
          <a:lstStyle/>
          <a:p>
            <a:pPr algn="l">
              <a:lnSpc>
                <a:spcPts val="5120"/>
              </a:lnSpc>
            </a:pPr>
            <a:r>
              <a:rPr lang="en-US" sz="3657">
                <a:solidFill>
                  <a:srgbClr val="000000"/>
                </a:solidFill>
                <a:latin typeface="Canva Sans"/>
                <a:ea typeface="Canva Sans"/>
                <a:cs typeface="Canva Sans"/>
                <a:sym typeface="Canva Sans"/>
              </a:rPr>
              <a:t>All customer statistics were selected as features while the campaign outcome was set as target. </a:t>
            </a:r>
            <a:r>
              <a:rPr lang="en-US" sz="3657" b="true">
                <a:solidFill>
                  <a:srgbClr val="000000"/>
                </a:solidFill>
                <a:latin typeface="Canva Sans Bold"/>
                <a:ea typeface="Canva Sans Bold"/>
                <a:cs typeface="Canva Sans Bold"/>
                <a:sym typeface="Canva Sans Bold"/>
              </a:rPr>
              <a:t>70%</a:t>
            </a:r>
            <a:r>
              <a:rPr lang="en-US" sz="3657">
                <a:solidFill>
                  <a:srgbClr val="000000"/>
                </a:solidFill>
                <a:latin typeface="Canva Sans"/>
                <a:ea typeface="Canva Sans"/>
                <a:cs typeface="Canva Sans"/>
                <a:sym typeface="Canva Sans"/>
              </a:rPr>
              <a:t> of the data was used to build the classification model and </a:t>
            </a:r>
            <a:r>
              <a:rPr lang="en-US" sz="3657" b="true">
                <a:solidFill>
                  <a:srgbClr val="000000"/>
                </a:solidFill>
                <a:latin typeface="Canva Sans Bold"/>
                <a:ea typeface="Canva Sans Bold"/>
                <a:cs typeface="Canva Sans Bold"/>
                <a:sym typeface="Canva Sans Bold"/>
              </a:rPr>
              <a:t>30%</a:t>
            </a:r>
            <a:r>
              <a:rPr lang="en-US" sz="3657">
                <a:solidFill>
                  <a:srgbClr val="000000"/>
                </a:solidFill>
                <a:latin typeface="Canva Sans"/>
                <a:ea typeface="Canva Sans"/>
                <a:cs typeface="Canva Sans"/>
                <a:sym typeface="Canva Sans"/>
              </a:rPr>
              <a:t> was reserved for testing the model.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20" y="1494821"/>
            <a:ext cx="6544963"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INDEX</a:t>
            </a:r>
          </a:p>
        </p:txBody>
      </p:sp>
      <p:sp>
        <p:nvSpPr>
          <p:cNvPr name="AutoShape 4" id="4"/>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AutoShape 5" id="5"/>
          <p:cNvSpPr/>
          <p:nvPr/>
        </p:nvSpPr>
        <p:spPr>
          <a:xfrm>
            <a:off x="1029792" y="2252109"/>
            <a:ext cx="2618740"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10671810" y="1081600"/>
            <a:ext cx="6094969" cy="3428377"/>
            <a:chOff x="0" y="0"/>
            <a:chExt cx="11289030" cy="6350000"/>
          </a:xfrm>
        </p:grpSpPr>
        <p:sp>
          <p:nvSpPr>
            <p:cNvPr name="Freeform 7" id="7"/>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l="0" t="-9265" r="0" b="-9265"/>
              </a:stretch>
            </a:blipFill>
          </p:spPr>
        </p:sp>
      </p:grpSp>
      <p:grpSp>
        <p:nvGrpSpPr>
          <p:cNvPr name="Group 8" id="8"/>
          <p:cNvGrpSpPr/>
          <p:nvPr/>
        </p:nvGrpSpPr>
        <p:grpSpPr>
          <a:xfrm rot="0">
            <a:off x="10671810" y="5408135"/>
            <a:ext cx="6094969" cy="3428377"/>
            <a:chOff x="0" y="0"/>
            <a:chExt cx="11289030" cy="6350000"/>
          </a:xfrm>
        </p:grpSpPr>
        <p:sp>
          <p:nvSpPr>
            <p:cNvPr name="Freeform 9" id="9"/>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l="0" t="-1597" r="0" b="-1597"/>
              </a:stretch>
            </a:blipFill>
          </p:spPr>
        </p:sp>
      </p:grpSp>
      <p:grpSp>
        <p:nvGrpSpPr>
          <p:cNvPr name="Group 10" id="10"/>
          <p:cNvGrpSpPr/>
          <p:nvPr/>
        </p:nvGrpSpPr>
        <p:grpSpPr>
          <a:xfrm rot="0">
            <a:off x="7810500" y="0"/>
            <a:ext cx="3086100" cy="10287000"/>
            <a:chOff x="0" y="0"/>
            <a:chExt cx="812800" cy="2709333"/>
          </a:xfrm>
        </p:grpSpPr>
        <p:sp>
          <p:nvSpPr>
            <p:cNvPr name="Freeform 11" id="11"/>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12" id="12"/>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027649" y="8507397"/>
            <a:ext cx="2087283" cy="521821"/>
          </a:xfrm>
          <a:custGeom>
            <a:avLst/>
            <a:gdLst/>
            <a:ahLst/>
            <a:cxnLst/>
            <a:rect r="r" b="b" t="t" l="l"/>
            <a:pathLst>
              <a:path h="521821" w="2087283">
                <a:moveTo>
                  <a:pt x="0" y="0"/>
                </a:moveTo>
                <a:lnTo>
                  <a:pt x="2087282" y="0"/>
                </a:lnTo>
                <a:lnTo>
                  <a:pt x="2087282" y="521821"/>
                </a:lnTo>
                <a:lnTo>
                  <a:pt x="0" y="5218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447723" y="2867600"/>
            <a:ext cx="5875024" cy="5075658"/>
          </a:xfrm>
          <a:prstGeom prst="rect">
            <a:avLst/>
          </a:prstGeom>
        </p:spPr>
        <p:txBody>
          <a:bodyPr anchor="t" rtlCol="false" tIns="0" lIns="0" bIns="0" rIns="0">
            <a:spAutoFit/>
          </a:bodyPr>
          <a:lstStyle/>
          <a:p>
            <a:pPr algn="l">
              <a:lnSpc>
                <a:spcPts val="4038"/>
              </a:lnSpc>
            </a:pPr>
            <a:r>
              <a:rPr lang="en-US" sz="2884">
                <a:solidFill>
                  <a:srgbClr val="000000"/>
                </a:solidFill>
                <a:latin typeface="Poppins"/>
                <a:ea typeface="Poppins"/>
                <a:cs typeface="Poppins"/>
                <a:sym typeface="Poppins"/>
              </a:rPr>
              <a:t>1 Problem Statement</a:t>
            </a:r>
          </a:p>
          <a:p>
            <a:pPr algn="l">
              <a:lnSpc>
                <a:spcPts val="4038"/>
              </a:lnSpc>
            </a:pPr>
            <a:r>
              <a:rPr lang="en-US" sz="2884">
                <a:solidFill>
                  <a:srgbClr val="000000"/>
                </a:solidFill>
                <a:latin typeface="Poppins"/>
                <a:ea typeface="Poppins"/>
                <a:cs typeface="Poppins"/>
                <a:sym typeface="Poppins"/>
              </a:rPr>
              <a:t>2 Proposed Methodology</a:t>
            </a:r>
          </a:p>
          <a:p>
            <a:pPr algn="l">
              <a:lnSpc>
                <a:spcPts val="4038"/>
              </a:lnSpc>
            </a:pPr>
            <a:r>
              <a:rPr lang="en-US" sz="2884">
                <a:solidFill>
                  <a:srgbClr val="000000"/>
                </a:solidFill>
                <a:latin typeface="Poppins"/>
                <a:ea typeface="Poppins"/>
                <a:cs typeface="Poppins"/>
                <a:sym typeface="Poppins"/>
              </a:rPr>
              <a:t>3 Applied Solution</a:t>
            </a:r>
          </a:p>
          <a:p>
            <a:pPr algn="l">
              <a:lnSpc>
                <a:spcPts val="4038"/>
              </a:lnSpc>
            </a:pPr>
            <a:r>
              <a:rPr lang="en-US" sz="2884">
                <a:solidFill>
                  <a:srgbClr val="000000"/>
                </a:solidFill>
                <a:latin typeface="Poppins"/>
                <a:ea typeface="Poppins"/>
                <a:cs typeface="Poppins"/>
                <a:sym typeface="Poppins"/>
              </a:rPr>
              <a:t>       - Data Cleaning</a:t>
            </a:r>
          </a:p>
          <a:p>
            <a:pPr algn="l">
              <a:lnSpc>
                <a:spcPts val="4038"/>
              </a:lnSpc>
            </a:pPr>
            <a:r>
              <a:rPr lang="en-US" sz="2884">
                <a:solidFill>
                  <a:srgbClr val="000000"/>
                </a:solidFill>
                <a:latin typeface="Poppins"/>
                <a:ea typeface="Poppins"/>
                <a:cs typeface="Poppins"/>
                <a:sym typeface="Poppins"/>
              </a:rPr>
              <a:t>       - Feature Engineering</a:t>
            </a:r>
          </a:p>
          <a:p>
            <a:pPr algn="l">
              <a:lnSpc>
                <a:spcPts val="4038"/>
              </a:lnSpc>
            </a:pPr>
            <a:r>
              <a:rPr lang="en-US" sz="2884">
                <a:solidFill>
                  <a:srgbClr val="000000"/>
                </a:solidFill>
                <a:latin typeface="Poppins"/>
                <a:ea typeface="Poppins"/>
                <a:cs typeface="Poppins"/>
                <a:sym typeface="Poppins"/>
              </a:rPr>
              <a:t>       - Data Visualization</a:t>
            </a:r>
          </a:p>
          <a:p>
            <a:pPr algn="l">
              <a:lnSpc>
                <a:spcPts val="4038"/>
              </a:lnSpc>
            </a:pPr>
            <a:r>
              <a:rPr lang="en-US" sz="2884">
                <a:solidFill>
                  <a:srgbClr val="000000"/>
                </a:solidFill>
                <a:latin typeface="Poppins"/>
                <a:ea typeface="Poppins"/>
                <a:cs typeface="Poppins"/>
                <a:sym typeface="Poppins"/>
              </a:rPr>
              <a:t>       - Class Imbalance Problem</a:t>
            </a:r>
          </a:p>
          <a:p>
            <a:pPr algn="l">
              <a:lnSpc>
                <a:spcPts val="4038"/>
              </a:lnSpc>
            </a:pPr>
            <a:r>
              <a:rPr lang="en-US" sz="2884">
                <a:solidFill>
                  <a:srgbClr val="000000"/>
                </a:solidFill>
                <a:latin typeface="Poppins"/>
                <a:ea typeface="Poppins"/>
                <a:cs typeface="Poppins"/>
                <a:sym typeface="Poppins"/>
              </a:rPr>
              <a:t>       - Model Building</a:t>
            </a:r>
          </a:p>
          <a:p>
            <a:pPr algn="l">
              <a:lnSpc>
                <a:spcPts val="4038"/>
              </a:lnSpc>
            </a:pPr>
            <a:r>
              <a:rPr lang="en-US" sz="2884">
                <a:solidFill>
                  <a:srgbClr val="000000"/>
                </a:solidFill>
                <a:latin typeface="Poppins"/>
                <a:ea typeface="Poppins"/>
                <a:cs typeface="Poppins"/>
                <a:sym typeface="Poppins"/>
              </a:rPr>
              <a:t>4 Model Evaluation Metrics</a:t>
            </a:r>
          </a:p>
          <a:p>
            <a:pPr algn="l">
              <a:lnSpc>
                <a:spcPts val="4038"/>
              </a:lnSpc>
              <a:spcBef>
                <a:spcPct val="0"/>
              </a:spcBef>
            </a:pPr>
            <a:r>
              <a:rPr lang="en-US" sz="2884">
                <a:solidFill>
                  <a:srgbClr val="000000"/>
                </a:solidFill>
                <a:latin typeface="Poppins"/>
                <a:ea typeface="Poppins"/>
                <a:cs typeface="Poppins"/>
                <a:sym typeface="Poppins"/>
              </a:rPr>
              <a:t>5 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29228" y="3045035"/>
            <a:ext cx="7958772" cy="5327373"/>
          </a:xfrm>
          <a:custGeom>
            <a:avLst/>
            <a:gdLst/>
            <a:ahLst/>
            <a:cxnLst/>
            <a:rect r="r" b="b" t="t" l="l"/>
            <a:pathLst>
              <a:path h="5327373" w="7958772">
                <a:moveTo>
                  <a:pt x="0" y="0"/>
                </a:moveTo>
                <a:lnTo>
                  <a:pt x="7958772" y="0"/>
                </a:lnTo>
                <a:lnTo>
                  <a:pt x="7958772" y="5327373"/>
                </a:lnTo>
                <a:lnTo>
                  <a:pt x="0" y="5327373"/>
                </a:lnTo>
                <a:lnTo>
                  <a:pt x="0" y="0"/>
                </a:lnTo>
                <a:close/>
              </a:path>
            </a:pathLst>
          </a:custGeom>
          <a:blipFill>
            <a:blip r:embed="rId2"/>
            <a:stretch>
              <a:fillRect l="0" t="0" r="0" b="0"/>
            </a:stretch>
          </a:blipFill>
        </p:spPr>
      </p:sp>
      <p:sp>
        <p:nvSpPr>
          <p:cNvPr name="TextBox 3" id="3"/>
          <p:cNvSpPr txBox="true"/>
          <p:nvPr/>
        </p:nvSpPr>
        <p:spPr>
          <a:xfrm rot="0">
            <a:off x="339133" y="229851"/>
            <a:ext cx="7494389" cy="1078218"/>
          </a:xfrm>
          <a:prstGeom prst="rect">
            <a:avLst/>
          </a:prstGeom>
        </p:spPr>
        <p:txBody>
          <a:bodyPr anchor="t" rtlCol="false" tIns="0" lIns="0" bIns="0" rIns="0">
            <a:spAutoFit/>
          </a:bodyPr>
          <a:lstStyle/>
          <a:p>
            <a:pPr algn="ctr">
              <a:lnSpc>
                <a:spcPts val="8820"/>
              </a:lnSpc>
            </a:pPr>
            <a:r>
              <a:rPr lang="en-US" sz="6300" b="true">
                <a:solidFill>
                  <a:srgbClr val="593C8F"/>
                </a:solidFill>
                <a:latin typeface="Canva Sans Bold"/>
                <a:ea typeface="Canva Sans Bold"/>
                <a:cs typeface="Canva Sans Bold"/>
                <a:sym typeface="Canva Sans Bold"/>
              </a:rPr>
              <a:t>4. i. Random Forest</a:t>
            </a:r>
          </a:p>
        </p:txBody>
      </p:sp>
      <p:sp>
        <p:nvSpPr>
          <p:cNvPr name="TextBox 4" id="4"/>
          <p:cNvSpPr txBox="true"/>
          <p:nvPr/>
        </p:nvSpPr>
        <p:spPr>
          <a:xfrm rot="0">
            <a:off x="339133" y="1822735"/>
            <a:ext cx="9724897" cy="8698230"/>
          </a:xfrm>
          <a:prstGeom prst="rect">
            <a:avLst/>
          </a:prstGeom>
        </p:spPr>
        <p:txBody>
          <a:bodyPr anchor="t" rtlCol="false" tIns="0" lIns="0" bIns="0" rIns="0">
            <a:spAutoFit/>
          </a:bodyPr>
          <a:lstStyle/>
          <a:p>
            <a:pPr algn="l" marL="712470" indent="-356235" lvl="1">
              <a:lnSpc>
                <a:spcPts val="4620"/>
              </a:lnSpc>
              <a:buFont typeface="Arial"/>
              <a:buChar char="•"/>
            </a:pPr>
            <a:r>
              <a:rPr lang="en-US" sz="3300">
                <a:solidFill>
                  <a:srgbClr val="593C8F"/>
                </a:solidFill>
                <a:latin typeface="Canva Sans"/>
                <a:ea typeface="Canva Sans"/>
                <a:cs typeface="Canva Sans"/>
                <a:sym typeface="Canva Sans"/>
              </a:rPr>
              <a:t>Model </a:t>
            </a:r>
            <a:r>
              <a:rPr lang="en-US" sz="3300">
                <a:solidFill>
                  <a:srgbClr val="593C8F"/>
                </a:solidFill>
                <a:latin typeface="Canva Sans"/>
                <a:ea typeface="Canva Sans"/>
                <a:cs typeface="Canva Sans"/>
                <a:sym typeface="Canva Sans"/>
              </a:rPr>
              <a:t>Application: We applied a Random Forest model, which builds multiple decision trees and aggregates their results to make a more robust prediction.  frequency.</a:t>
            </a:r>
          </a:p>
          <a:p>
            <a:pPr algn="l">
              <a:lnSpc>
                <a:spcPts val="4620"/>
              </a:lnSpc>
            </a:pPr>
          </a:p>
          <a:p>
            <a:pPr algn="l" marL="712470" indent="-356235" lvl="1">
              <a:lnSpc>
                <a:spcPts val="4620"/>
              </a:lnSpc>
              <a:buFont typeface="Arial"/>
              <a:buChar char="•"/>
            </a:pPr>
            <a:r>
              <a:rPr lang="en-US" sz="3300">
                <a:solidFill>
                  <a:srgbClr val="593C8F"/>
                </a:solidFill>
                <a:latin typeface="Canva Sans"/>
                <a:ea typeface="Canva Sans"/>
                <a:cs typeface="Canva Sans"/>
                <a:sym typeface="Canva Sans"/>
              </a:rPr>
              <a:t>Result:</a:t>
            </a:r>
          </a:p>
          <a:p>
            <a:pPr algn="l" marL="1424940" indent="-474980" lvl="2">
              <a:lnSpc>
                <a:spcPts val="4620"/>
              </a:lnSpc>
              <a:buFont typeface="Arial"/>
              <a:buChar char="⚬"/>
            </a:pPr>
            <a:r>
              <a:rPr lang="en-US" sz="3300">
                <a:solidFill>
                  <a:srgbClr val="593C8F"/>
                </a:solidFill>
                <a:latin typeface="Canva Sans"/>
                <a:ea typeface="Canva Sans"/>
                <a:cs typeface="Canva Sans"/>
                <a:sym typeface="Canva Sans"/>
              </a:rPr>
              <a:t>Accuracy: 91.09%</a:t>
            </a:r>
          </a:p>
          <a:p>
            <a:pPr algn="l" marL="1424940" indent="-474980" lvl="2">
              <a:lnSpc>
                <a:spcPts val="4620"/>
              </a:lnSpc>
              <a:buFont typeface="Arial"/>
              <a:buChar char="⚬"/>
            </a:pPr>
            <a:r>
              <a:rPr lang="en-US" sz="3300">
                <a:solidFill>
                  <a:srgbClr val="593C8F"/>
                </a:solidFill>
                <a:latin typeface="Canva Sans"/>
                <a:ea typeface="Canva Sans"/>
                <a:cs typeface="Canva Sans"/>
                <a:sym typeface="Canva Sans"/>
              </a:rPr>
              <a:t>F1-Score for ‘yes’: 0.51</a:t>
            </a:r>
          </a:p>
          <a:p>
            <a:pPr algn="l" marL="1424940" indent="-474980" lvl="2">
              <a:lnSpc>
                <a:spcPts val="4620"/>
              </a:lnSpc>
              <a:buFont typeface="Arial"/>
              <a:buChar char="⚬"/>
            </a:pPr>
            <a:r>
              <a:rPr lang="en-US" sz="3300">
                <a:solidFill>
                  <a:srgbClr val="593C8F"/>
                </a:solidFill>
                <a:latin typeface="Canva Sans"/>
                <a:ea typeface="Canva Sans"/>
                <a:cs typeface="Canva Sans"/>
                <a:sym typeface="Canva Sans"/>
              </a:rPr>
              <a:t>F1-Score for ‘no’: 0.95 </a:t>
            </a:r>
          </a:p>
          <a:p>
            <a:pPr algn="l">
              <a:lnSpc>
                <a:spcPts val="4620"/>
              </a:lnSpc>
            </a:pPr>
          </a:p>
          <a:p>
            <a:pPr algn="l" marL="712470" indent="-356235" lvl="1">
              <a:lnSpc>
                <a:spcPts val="4620"/>
              </a:lnSpc>
              <a:buFont typeface="Arial"/>
              <a:buChar char="•"/>
            </a:pPr>
            <a:r>
              <a:rPr lang="en-US" sz="3300">
                <a:solidFill>
                  <a:srgbClr val="593C8F"/>
                </a:solidFill>
                <a:latin typeface="Canva Sans"/>
                <a:ea typeface="Canva Sans"/>
                <a:cs typeface="Canva Sans"/>
                <a:sym typeface="Canva Sans"/>
              </a:rPr>
              <a:t>Interpretation: The model achieved good overall accuracy, with the F1-score indicating effective handling of the minority class (clients who subscribed). </a:t>
            </a:r>
          </a:p>
          <a:p>
            <a:pPr algn="l">
              <a:lnSpc>
                <a:spcPts val="462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50986" y="3011396"/>
            <a:ext cx="8337014" cy="5481423"/>
          </a:xfrm>
          <a:custGeom>
            <a:avLst/>
            <a:gdLst/>
            <a:ahLst/>
            <a:cxnLst/>
            <a:rect r="r" b="b" t="t" l="l"/>
            <a:pathLst>
              <a:path h="5481423" w="8337014">
                <a:moveTo>
                  <a:pt x="0" y="0"/>
                </a:moveTo>
                <a:lnTo>
                  <a:pt x="8337014" y="0"/>
                </a:lnTo>
                <a:lnTo>
                  <a:pt x="8337014" y="5481423"/>
                </a:lnTo>
                <a:lnTo>
                  <a:pt x="0" y="5481423"/>
                </a:lnTo>
                <a:lnTo>
                  <a:pt x="0" y="0"/>
                </a:lnTo>
                <a:close/>
              </a:path>
            </a:pathLst>
          </a:custGeom>
          <a:blipFill>
            <a:blip r:embed="rId2"/>
            <a:stretch>
              <a:fillRect l="0" t="0" r="0" b="0"/>
            </a:stretch>
          </a:blipFill>
        </p:spPr>
      </p:sp>
      <p:sp>
        <p:nvSpPr>
          <p:cNvPr name="TextBox 3" id="3"/>
          <p:cNvSpPr txBox="true"/>
          <p:nvPr/>
        </p:nvSpPr>
        <p:spPr>
          <a:xfrm rot="0">
            <a:off x="785603" y="201590"/>
            <a:ext cx="7108031" cy="1078218"/>
          </a:xfrm>
          <a:prstGeom prst="rect">
            <a:avLst/>
          </a:prstGeom>
        </p:spPr>
        <p:txBody>
          <a:bodyPr anchor="t" rtlCol="false" tIns="0" lIns="0" bIns="0" rIns="0">
            <a:spAutoFit/>
          </a:bodyPr>
          <a:lstStyle/>
          <a:p>
            <a:pPr algn="ctr">
              <a:lnSpc>
                <a:spcPts val="8820"/>
              </a:lnSpc>
            </a:pPr>
            <a:r>
              <a:rPr lang="en-US" sz="6300" b="true">
                <a:solidFill>
                  <a:srgbClr val="593C8F"/>
                </a:solidFill>
                <a:latin typeface="Canva Sans Bold"/>
                <a:ea typeface="Canva Sans Bold"/>
                <a:cs typeface="Canva Sans Bold"/>
                <a:sym typeface="Canva Sans Bold"/>
              </a:rPr>
              <a:t>4. ii. Decision Tree</a:t>
            </a:r>
          </a:p>
        </p:txBody>
      </p:sp>
      <p:sp>
        <p:nvSpPr>
          <p:cNvPr name="TextBox 4" id="4"/>
          <p:cNvSpPr txBox="true"/>
          <p:nvPr/>
        </p:nvSpPr>
        <p:spPr>
          <a:xfrm rot="0">
            <a:off x="226089" y="1662694"/>
            <a:ext cx="9724897" cy="8967470"/>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593C8F"/>
                </a:solidFill>
                <a:latin typeface="Canva Sans"/>
                <a:ea typeface="Canva Sans"/>
                <a:cs typeface="Canva Sans"/>
                <a:sym typeface="Canva Sans"/>
              </a:rPr>
              <a:t>Model </a:t>
            </a:r>
            <a:r>
              <a:rPr lang="en-US" sz="3200">
                <a:solidFill>
                  <a:srgbClr val="593C8F"/>
                </a:solidFill>
                <a:latin typeface="Canva Sans"/>
                <a:ea typeface="Canva Sans"/>
                <a:cs typeface="Canva Sans"/>
                <a:sym typeface="Canva Sans"/>
              </a:rPr>
              <a:t>Application:  A single Decision Tree was used, where each decision splits the data based on the most informative features. The model was weighted to handle class imbalance.</a:t>
            </a:r>
          </a:p>
          <a:p>
            <a:pPr algn="l">
              <a:lnSpc>
                <a:spcPts val="4480"/>
              </a:lnSpc>
            </a:pPr>
          </a:p>
          <a:p>
            <a:pPr algn="l" marL="690881" indent="-345440" lvl="1">
              <a:lnSpc>
                <a:spcPts val="4480"/>
              </a:lnSpc>
              <a:buFont typeface="Arial"/>
              <a:buChar char="•"/>
            </a:pPr>
            <a:r>
              <a:rPr lang="en-US" sz="3200">
                <a:solidFill>
                  <a:srgbClr val="593C8F"/>
                </a:solidFill>
                <a:latin typeface="Canva Sans"/>
                <a:ea typeface="Canva Sans"/>
                <a:cs typeface="Canva Sans"/>
                <a:sym typeface="Canva Sans"/>
              </a:rPr>
              <a:t>Result:</a:t>
            </a:r>
          </a:p>
          <a:p>
            <a:pPr algn="l" marL="1381761" indent="-460587" lvl="2">
              <a:lnSpc>
                <a:spcPts val="4480"/>
              </a:lnSpc>
              <a:buFont typeface="Arial"/>
              <a:buChar char="⚬"/>
            </a:pPr>
            <a:r>
              <a:rPr lang="en-US" sz="3200">
                <a:solidFill>
                  <a:srgbClr val="593C8F"/>
                </a:solidFill>
                <a:latin typeface="Canva Sans"/>
                <a:ea typeface="Canva Sans"/>
                <a:cs typeface="Canva Sans"/>
                <a:sym typeface="Canva Sans"/>
              </a:rPr>
              <a:t>Accuracy: 89.34%</a:t>
            </a:r>
          </a:p>
          <a:p>
            <a:pPr algn="l" marL="1381761" indent="-460587" lvl="2">
              <a:lnSpc>
                <a:spcPts val="4480"/>
              </a:lnSpc>
              <a:buFont typeface="Arial"/>
              <a:buChar char="⚬"/>
            </a:pPr>
            <a:r>
              <a:rPr lang="en-US" sz="3200">
                <a:solidFill>
                  <a:srgbClr val="593C8F"/>
                </a:solidFill>
                <a:latin typeface="Canva Sans"/>
                <a:ea typeface="Canva Sans"/>
                <a:cs typeface="Canva Sans"/>
                <a:sym typeface="Canva Sans"/>
              </a:rPr>
              <a:t>F1-Score for ‘yes’: 0.51</a:t>
            </a:r>
          </a:p>
          <a:p>
            <a:pPr algn="l" marL="1381761" indent="-460587" lvl="2">
              <a:lnSpc>
                <a:spcPts val="4480"/>
              </a:lnSpc>
              <a:buFont typeface="Arial"/>
              <a:buChar char="⚬"/>
            </a:pPr>
            <a:r>
              <a:rPr lang="en-US" sz="3200">
                <a:solidFill>
                  <a:srgbClr val="593C8F"/>
                </a:solidFill>
                <a:latin typeface="Canva Sans"/>
                <a:ea typeface="Canva Sans"/>
                <a:cs typeface="Canva Sans"/>
                <a:sym typeface="Canva Sans"/>
              </a:rPr>
              <a:t>F1-Score for ‘no’: 0.94</a:t>
            </a:r>
          </a:p>
          <a:p>
            <a:pPr algn="l">
              <a:lnSpc>
                <a:spcPts val="4480"/>
              </a:lnSpc>
            </a:pPr>
          </a:p>
          <a:p>
            <a:pPr algn="l" marL="690881" indent="-345440" lvl="1">
              <a:lnSpc>
                <a:spcPts val="4480"/>
              </a:lnSpc>
              <a:buFont typeface="Arial"/>
              <a:buChar char="•"/>
            </a:pPr>
            <a:r>
              <a:rPr lang="en-US" sz="3200">
                <a:solidFill>
                  <a:srgbClr val="593C8F"/>
                </a:solidFill>
                <a:latin typeface="Canva Sans"/>
                <a:ea typeface="Canva Sans"/>
                <a:cs typeface="Canva Sans"/>
                <a:sym typeface="Canva Sans"/>
              </a:rPr>
              <a:t>Interpretation: While simpler and more interpretable than Random Forest, the Decision Tree achieved slightly lower performance.  </a:t>
            </a:r>
          </a:p>
          <a:p>
            <a:pPr algn="l">
              <a:lnSpc>
                <a:spcPts val="4480"/>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50986" y="3124441"/>
            <a:ext cx="8337014" cy="5338128"/>
          </a:xfrm>
          <a:custGeom>
            <a:avLst/>
            <a:gdLst/>
            <a:ahLst/>
            <a:cxnLst/>
            <a:rect r="r" b="b" t="t" l="l"/>
            <a:pathLst>
              <a:path h="5338128" w="8337014">
                <a:moveTo>
                  <a:pt x="0" y="0"/>
                </a:moveTo>
                <a:lnTo>
                  <a:pt x="8337014" y="0"/>
                </a:lnTo>
                <a:lnTo>
                  <a:pt x="8337014" y="5338127"/>
                </a:lnTo>
                <a:lnTo>
                  <a:pt x="0" y="5338127"/>
                </a:lnTo>
                <a:lnTo>
                  <a:pt x="0" y="0"/>
                </a:lnTo>
                <a:close/>
              </a:path>
            </a:pathLst>
          </a:custGeom>
          <a:blipFill>
            <a:blip r:embed="rId2"/>
            <a:stretch>
              <a:fillRect l="0" t="-1443" r="0" b="-1443"/>
            </a:stretch>
          </a:blipFill>
        </p:spPr>
      </p:sp>
      <p:sp>
        <p:nvSpPr>
          <p:cNvPr name="TextBox 3" id="3"/>
          <p:cNvSpPr txBox="true"/>
          <p:nvPr/>
        </p:nvSpPr>
        <p:spPr>
          <a:xfrm rot="0">
            <a:off x="226089" y="173329"/>
            <a:ext cx="10883601" cy="1078218"/>
          </a:xfrm>
          <a:prstGeom prst="rect">
            <a:avLst/>
          </a:prstGeom>
        </p:spPr>
        <p:txBody>
          <a:bodyPr anchor="t" rtlCol="false" tIns="0" lIns="0" bIns="0" rIns="0">
            <a:spAutoFit/>
          </a:bodyPr>
          <a:lstStyle/>
          <a:p>
            <a:pPr algn="ctr">
              <a:lnSpc>
                <a:spcPts val="8820"/>
              </a:lnSpc>
            </a:pPr>
            <a:r>
              <a:rPr lang="en-US" sz="6300" b="true">
                <a:solidFill>
                  <a:srgbClr val="593C8F"/>
                </a:solidFill>
                <a:latin typeface="Canva Sans Bold"/>
                <a:ea typeface="Canva Sans Bold"/>
                <a:cs typeface="Canva Sans Bold"/>
                <a:sym typeface="Canva Sans Bold"/>
              </a:rPr>
              <a:t>4. iii. Logistic Regression</a:t>
            </a:r>
          </a:p>
        </p:txBody>
      </p:sp>
      <p:sp>
        <p:nvSpPr>
          <p:cNvPr name="TextBox 4" id="4"/>
          <p:cNvSpPr txBox="true"/>
          <p:nvPr/>
        </p:nvSpPr>
        <p:spPr>
          <a:xfrm rot="0">
            <a:off x="226089" y="1662694"/>
            <a:ext cx="9724897" cy="8967470"/>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593C8F"/>
                </a:solidFill>
                <a:latin typeface="Canva Sans"/>
                <a:ea typeface="Canva Sans"/>
                <a:cs typeface="Canva Sans"/>
                <a:sym typeface="Canva Sans"/>
              </a:rPr>
              <a:t>Model </a:t>
            </a:r>
            <a:r>
              <a:rPr lang="en-US" sz="3200">
                <a:solidFill>
                  <a:srgbClr val="593C8F"/>
                </a:solidFill>
                <a:latin typeface="Canva Sans"/>
                <a:ea typeface="Canva Sans"/>
                <a:cs typeface="Canva Sans"/>
                <a:sym typeface="Canva Sans"/>
              </a:rPr>
              <a:t>Application:  Logistic Regression, a linear model, was applied to predict the probability of a client subscribing.</a:t>
            </a:r>
          </a:p>
          <a:p>
            <a:pPr algn="l">
              <a:lnSpc>
                <a:spcPts val="4480"/>
              </a:lnSpc>
            </a:pPr>
          </a:p>
          <a:p>
            <a:pPr algn="l" marL="690881" indent="-345440" lvl="1">
              <a:lnSpc>
                <a:spcPts val="4480"/>
              </a:lnSpc>
              <a:buFont typeface="Arial"/>
              <a:buChar char="•"/>
            </a:pPr>
            <a:r>
              <a:rPr lang="en-US" sz="3200">
                <a:solidFill>
                  <a:srgbClr val="593C8F"/>
                </a:solidFill>
                <a:latin typeface="Canva Sans"/>
                <a:ea typeface="Canva Sans"/>
                <a:cs typeface="Canva Sans"/>
                <a:sym typeface="Canva Sans"/>
              </a:rPr>
              <a:t>Result:</a:t>
            </a:r>
          </a:p>
          <a:p>
            <a:pPr algn="l" marL="1381761" indent="-460587" lvl="2">
              <a:lnSpc>
                <a:spcPts val="4480"/>
              </a:lnSpc>
              <a:buFont typeface="Arial"/>
              <a:buChar char="⚬"/>
            </a:pPr>
            <a:r>
              <a:rPr lang="en-US" sz="3200">
                <a:solidFill>
                  <a:srgbClr val="593C8F"/>
                </a:solidFill>
                <a:latin typeface="Canva Sans"/>
                <a:ea typeface="Canva Sans"/>
                <a:cs typeface="Canva Sans"/>
                <a:sym typeface="Canva Sans"/>
              </a:rPr>
              <a:t>Accuracy: 91.11%</a:t>
            </a:r>
          </a:p>
          <a:p>
            <a:pPr algn="l" marL="1381761" indent="-460587" lvl="2">
              <a:lnSpc>
                <a:spcPts val="4480"/>
              </a:lnSpc>
              <a:buFont typeface="Arial"/>
              <a:buChar char="⚬"/>
            </a:pPr>
            <a:r>
              <a:rPr lang="en-US" sz="3200">
                <a:solidFill>
                  <a:srgbClr val="593C8F"/>
                </a:solidFill>
                <a:latin typeface="Canva Sans"/>
                <a:ea typeface="Canva Sans"/>
                <a:cs typeface="Canva Sans"/>
                <a:sym typeface="Canva Sans"/>
              </a:rPr>
              <a:t>F1-Score for ‘yes’: 0.43</a:t>
            </a:r>
          </a:p>
          <a:p>
            <a:pPr algn="l" marL="1381761" indent="-460587" lvl="2">
              <a:lnSpc>
                <a:spcPts val="4480"/>
              </a:lnSpc>
              <a:buFont typeface="Arial"/>
              <a:buChar char="⚬"/>
            </a:pPr>
            <a:r>
              <a:rPr lang="en-US" sz="3200">
                <a:solidFill>
                  <a:srgbClr val="593C8F"/>
                </a:solidFill>
                <a:latin typeface="Canva Sans"/>
                <a:ea typeface="Canva Sans"/>
                <a:cs typeface="Canva Sans"/>
                <a:sym typeface="Canva Sans"/>
              </a:rPr>
              <a:t>F1-Score for ‘no’: 0.97</a:t>
            </a:r>
          </a:p>
          <a:p>
            <a:pPr algn="l">
              <a:lnSpc>
                <a:spcPts val="4480"/>
              </a:lnSpc>
            </a:pPr>
          </a:p>
          <a:p>
            <a:pPr algn="l" marL="690881" indent="-345440" lvl="1">
              <a:lnSpc>
                <a:spcPts val="4480"/>
              </a:lnSpc>
              <a:buFont typeface="Arial"/>
              <a:buChar char="•"/>
            </a:pPr>
            <a:r>
              <a:rPr lang="en-US" sz="3200">
                <a:solidFill>
                  <a:srgbClr val="593C8F"/>
                </a:solidFill>
                <a:latin typeface="Canva Sans"/>
                <a:ea typeface="Canva Sans"/>
                <a:cs typeface="Canva Sans"/>
                <a:sym typeface="Canva Sans"/>
              </a:rPr>
              <a:t>Interpretation:  Logistic Regression provided a solid baseline model. However, its linear nature limits its ability to capture complex patterns in the data, which explains the slightly higher performance compared to tree-based models.</a:t>
            </a:r>
          </a:p>
          <a:p>
            <a:pPr algn="l">
              <a:lnSpc>
                <a:spcPts val="448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92731" y="4652909"/>
            <a:ext cx="17795269" cy="4246120"/>
          </a:xfrm>
          <a:prstGeom prst="rect">
            <a:avLst/>
          </a:prstGeom>
        </p:spPr>
        <p:txBody>
          <a:bodyPr anchor="t" rtlCol="false" tIns="0" lIns="0" bIns="0" rIns="0">
            <a:spAutoFit/>
          </a:bodyPr>
          <a:lstStyle/>
          <a:p>
            <a:pPr algn="l">
              <a:lnSpc>
                <a:spcPts val="4836"/>
              </a:lnSpc>
            </a:pPr>
            <a:r>
              <a:rPr lang="en-US" sz="3454">
                <a:solidFill>
                  <a:srgbClr val="000000"/>
                </a:solidFill>
                <a:latin typeface="Canva Sans"/>
                <a:ea typeface="Canva Sans"/>
                <a:cs typeface="Canva Sans"/>
                <a:sym typeface="Canva Sans"/>
              </a:rPr>
              <a:t>According to previous analysis, a target customer profile can be established. The most responsive customers possess these features:</a:t>
            </a:r>
          </a:p>
          <a:p>
            <a:pPr algn="l">
              <a:lnSpc>
                <a:spcPts val="4836"/>
              </a:lnSpc>
            </a:pPr>
          </a:p>
          <a:p>
            <a:pPr algn="l" marL="745917" indent="-372959" lvl="1">
              <a:lnSpc>
                <a:spcPts val="4836"/>
              </a:lnSpc>
              <a:buFont typeface="Arial"/>
              <a:buChar char="•"/>
            </a:pPr>
            <a:r>
              <a:rPr lang="en-US" b="true" sz="3454">
                <a:solidFill>
                  <a:srgbClr val="593C8F"/>
                </a:solidFill>
                <a:latin typeface="Canva Sans Bold"/>
                <a:ea typeface="Canva Sans Bold"/>
                <a:cs typeface="Canva Sans Bold"/>
                <a:sym typeface="Canva Sans Bold"/>
              </a:rPr>
              <a:t>Feature 1</a:t>
            </a:r>
            <a:r>
              <a:rPr lang="en-US" sz="3454">
                <a:solidFill>
                  <a:srgbClr val="000000"/>
                </a:solidFill>
                <a:latin typeface="Canva Sans"/>
                <a:ea typeface="Canva Sans"/>
                <a:cs typeface="Canva Sans"/>
                <a:sym typeface="Canva Sans"/>
              </a:rPr>
              <a:t>: age &lt; 30 or age &gt; 60</a:t>
            </a:r>
          </a:p>
          <a:p>
            <a:pPr algn="l" marL="745917" indent="-372959" lvl="1">
              <a:lnSpc>
                <a:spcPts val="4836"/>
              </a:lnSpc>
              <a:buFont typeface="Arial"/>
              <a:buChar char="•"/>
            </a:pPr>
            <a:r>
              <a:rPr lang="en-US" b="true" sz="3454">
                <a:solidFill>
                  <a:srgbClr val="593C8F"/>
                </a:solidFill>
                <a:latin typeface="Canva Sans Bold"/>
                <a:ea typeface="Canva Sans Bold"/>
                <a:cs typeface="Canva Sans Bold"/>
                <a:sym typeface="Canva Sans Bold"/>
              </a:rPr>
              <a:t>Feature 2</a:t>
            </a:r>
            <a:r>
              <a:rPr lang="en-US" sz="3454">
                <a:solidFill>
                  <a:srgbClr val="000000"/>
                </a:solidFill>
                <a:latin typeface="Canva Sans"/>
                <a:ea typeface="Canva Sans"/>
                <a:cs typeface="Canva Sans"/>
                <a:sym typeface="Canva Sans"/>
              </a:rPr>
              <a:t>: students or retired people</a:t>
            </a:r>
          </a:p>
          <a:p>
            <a:pPr algn="l" marL="745917" indent="-372959" lvl="1">
              <a:lnSpc>
                <a:spcPts val="4836"/>
              </a:lnSpc>
              <a:buFont typeface="Arial"/>
              <a:buChar char="•"/>
            </a:pPr>
            <a:r>
              <a:rPr lang="en-US" b="true" sz="3454">
                <a:solidFill>
                  <a:srgbClr val="593C8F"/>
                </a:solidFill>
                <a:latin typeface="Canva Sans Bold"/>
                <a:ea typeface="Canva Sans Bold"/>
                <a:cs typeface="Canva Sans Bold"/>
                <a:sym typeface="Canva Sans Bold"/>
              </a:rPr>
              <a:t>Feature 3</a:t>
            </a:r>
            <a:r>
              <a:rPr lang="en-US" sz="3454">
                <a:solidFill>
                  <a:srgbClr val="000000"/>
                </a:solidFill>
                <a:latin typeface="Canva Sans"/>
                <a:ea typeface="Canva Sans"/>
                <a:cs typeface="Canva Sans"/>
                <a:sym typeface="Canva Sans"/>
              </a:rPr>
              <a:t> : Clients with a university degree </a:t>
            </a:r>
          </a:p>
          <a:p>
            <a:pPr algn="l" marL="745917" indent="-372959" lvl="1">
              <a:lnSpc>
                <a:spcPts val="4836"/>
              </a:lnSpc>
              <a:buFont typeface="Arial"/>
              <a:buChar char="•"/>
            </a:pPr>
            <a:r>
              <a:rPr lang="en-US" b="true" sz="3454">
                <a:solidFill>
                  <a:srgbClr val="593C8F"/>
                </a:solidFill>
                <a:latin typeface="Canva Sans Bold"/>
                <a:ea typeface="Canva Sans Bold"/>
                <a:cs typeface="Canva Sans Bold"/>
                <a:sym typeface="Canva Sans Bold"/>
              </a:rPr>
              <a:t>Feature 4</a:t>
            </a:r>
            <a:r>
              <a:rPr lang="en-US" sz="3454">
                <a:solidFill>
                  <a:srgbClr val="000000"/>
                </a:solidFill>
                <a:latin typeface="Canva Sans"/>
                <a:ea typeface="Canva Sans"/>
                <a:cs typeface="Canva Sans"/>
                <a:sym typeface="Canva Sans"/>
              </a:rPr>
              <a:t> : who had call durations longer than 200 seconds</a:t>
            </a:r>
          </a:p>
        </p:txBody>
      </p:sp>
      <p:sp>
        <p:nvSpPr>
          <p:cNvPr name="Freeform 3" id="3"/>
          <p:cNvSpPr/>
          <p:nvPr/>
        </p:nvSpPr>
        <p:spPr>
          <a:xfrm flipH="false" flipV="false" rot="0">
            <a:off x="492731" y="363682"/>
            <a:ext cx="7315200" cy="1330036"/>
          </a:xfrm>
          <a:custGeom>
            <a:avLst/>
            <a:gdLst/>
            <a:ahLst/>
            <a:cxnLst/>
            <a:rect r="r" b="b" t="t" l="l"/>
            <a:pathLst>
              <a:path h="1330036" w="7315200">
                <a:moveTo>
                  <a:pt x="0" y="0"/>
                </a:moveTo>
                <a:lnTo>
                  <a:pt x="7315200" y="0"/>
                </a:lnTo>
                <a:lnTo>
                  <a:pt x="7315200" y="1330036"/>
                </a:lnTo>
                <a:lnTo>
                  <a:pt x="0" y="1330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34739" y="2191688"/>
            <a:ext cx="17218521" cy="118046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Among all algorithms, </a:t>
            </a:r>
            <a:r>
              <a:rPr lang="en-US" sz="3399" b="true">
                <a:solidFill>
                  <a:srgbClr val="000000"/>
                </a:solidFill>
                <a:latin typeface="Canva Sans Bold"/>
                <a:ea typeface="Canva Sans Bold"/>
                <a:cs typeface="Canva Sans Bold"/>
                <a:sym typeface="Canva Sans Bold"/>
              </a:rPr>
              <a:t>Logistic Regression</a:t>
            </a:r>
            <a:r>
              <a:rPr lang="en-US" sz="3399">
                <a:solidFill>
                  <a:srgbClr val="000000"/>
                </a:solidFill>
                <a:latin typeface="Canva Sans"/>
                <a:ea typeface="Canva Sans"/>
                <a:cs typeface="Canva Sans"/>
                <a:sym typeface="Canva Sans"/>
              </a:rPr>
              <a:t> had the highest accuracy, about </a:t>
            </a:r>
            <a:r>
              <a:rPr lang="en-US" sz="3399" b="true">
                <a:solidFill>
                  <a:srgbClr val="000000"/>
                </a:solidFill>
                <a:latin typeface="Canva Sans Bold"/>
                <a:ea typeface="Canva Sans Bold"/>
                <a:cs typeface="Canva Sans Bold"/>
                <a:sym typeface="Canva Sans Bold"/>
              </a:rPr>
              <a:t>91.11%</a:t>
            </a:r>
            <a:r>
              <a:rPr lang="en-US" sz="3399">
                <a:solidFill>
                  <a:srgbClr val="000000"/>
                </a:solidFill>
                <a:latin typeface="Canva Sans"/>
                <a:ea typeface="Canva Sans"/>
                <a:cs typeface="Canva Sans"/>
                <a:sym typeface="Canva Sans"/>
              </a:rPr>
              <a:t>, </a:t>
            </a:r>
          </a:p>
          <a:p>
            <a:pPr algn="l">
              <a:lnSpc>
                <a:spcPts val="4759"/>
              </a:lnSpc>
            </a:pPr>
            <a:r>
              <a:rPr lang="en-US" sz="3399">
                <a:solidFill>
                  <a:srgbClr val="000000"/>
                </a:solidFill>
                <a:latin typeface="Canva Sans"/>
                <a:ea typeface="Canva Sans"/>
                <a:cs typeface="Canva Sans"/>
                <a:sym typeface="Canva Sans"/>
              </a:rPr>
              <a:t>so it would be used to predict customers' responses.</a:t>
            </a:r>
          </a:p>
        </p:txBody>
      </p:sp>
      <p:sp>
        <p:nvSpPr>
          <p:cNvPr name="TextBox 5" id="5"/>
          <p:cNvSpPr txBox="true"/>
          <p:nvPr/>
        </p:nvSpPr>
        <p:spPr>
          <a:xfrm rot="0">
            <a:off x="492731" y="419416"/>
            <a:ext cx="7315200" cy="1005208"/>
          </a:xfrm>
          <a:prstGeom prst="rect">
            <a:avLst/>
          </a:prstGeom>
        </p:spPr>
        <p:txBody>
          <a:bodyPr anchor="t" rtlCol="false" tIns="0" lIns="0" bIns="0" rIns="0">
            <a:spAutoFit/>
          </a:bodyPr>
          <a:lstStyle/>
          <a:p>
            <a:pPr algn="ctr">
              <a:lnSpc>
                <a:spcPts val="8119"/>
              </a:lnSpc>
              <a:spcBef>
                <a:spcPct val="0"/>
              </a:spcBef>
            </a:pPr>
            <a:r>
              <a:rPr lang="en-US" sz="5799">
                <a:solidFill>
                  <a:srgbClr val="FFFFFF"/>
                </a:solidFill>
                <a:latin typeface="Archivo Black"/>
                <a:ea typeface="Archivo Black"/>
                <a:cs typeface="Archivo Black"/>
                <a:sym typeface="Archivo Black"/>
              </a:rPr>
              <a:t>Conclusion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2231154" y="4988392"/>
            <a:ext cx="4957463"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ACCURACY</a:t>
            </a:r>
          </a:p>
        </p:txBody>
      </p:sp>
      <p:sp>
        <p:nvSpPr>
          <p:cNvPr name="AutoShape 4" id="4"/>
          <p:cNvSpPr/>
          <p:nvPr/>
        </p:nvSpPr>
        <p:spPr>
          <a:xfrm flipV="true">
            <a:off x="12232226" y="5726630"/>
            <a:ext cx="3774244" cy="19050"/>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12231154" y="4446071"/>
            <a:ext cx="3255770" cy="605682"/>
          </a:xfrm>
          <a:prstGeom prst="rect">
            <a:avLst/>
          </a:prstGeom>
        </p:spPr>
        <p:txBody>
          <a:bodyPr anchor="t" rtlCol="false" tIns="0" lIns="0" bIns="0" rIns="0">
            <a:spAutoFit/>
          </a:bodyPr>
          <a:lstStyle/>
          <a:p>
            <a:pPr algn="l">
              <a:lnSpc>
                <a:spcPts val="4940"/>
              </a:lnSpc>
              <a:spcBef>
                <a:spcPct val="0"/>
              </a:spcBef>
            </a:pPr>
            <a:r>
              <a:rPr lang="en-US" b="true" sz="3529">
                <a:solidFill>
                  <a:srgbClr val="000000"/>
                </a:solidFill>
                <a:latin typeface="Lato Bold"/>
                <a:ea typeface="Lato Bold"/>
                <a:cs typeface="Lato Bold"/>
                <a:sym typeface="Lato Bold"/>
              </a:rPr>
              <a:t>CHART OF</a:t>
            </a:r>
          </a:p>
        </p:txBody>
      </p:sp>
      <p:grpSp>
        <p:nvGrpSpPr>
          <p:cNvPr name="Group 6" id="6"/>
          <p:cNvGrpSpPr/>
          <p:nvPr/>
        </p:nvGrpSpPr>
        <p:grpSpPr>
          <a:xfrm rot="0">
            <a:off x="11397716" y="2571750"/>
            <a:ext cx="290233" cy="5143500"/>
            <a:chOff x="0" y="0"/>
            <a:chExt cx="76440" cy="1354667"/>
          </a:xfrm>
        </p:grpSpPr>
        <p:sp>
          <p:nvSpPr>
            <p:cNvPr name="Freeform 7" id="7"/>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8" id="8"/>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pic>
        <p:nvPicPr>
          <p:cNvPr name="Picture 9" id="9"/>
          <p:cNvPicPr>
            <a:picLocks noChangeAspect="true"/>
          </p:cNvPicPr>
          <p:nvPr/>
        </p:nvPicPr>
        <p:blipFill>
          <a:blip r:embed="rId3"/>
          <a:stretch>
            <a:fillRect/>
          </a:stretch>
        </p:blipFill>
        <p:spPr>
          <a:xfrm rot="0">
            <a:off x="432225" y="-609981"/>
            <a:ext cx="10467469" cy="10725912"/>
          </a:xfrm>
          <a:prstGeom prst="rect">
            <a:avLst/>
          </a:prstGeom>
        </p:spPr>
      </p:pic>
      <p:sp>
        <p:nvSpPr>
          <p:cNvPr name="TextBox 10" id="10"/>
          <p:cNvSpPr txBox="true"/>
          <p:nvPr/>
        </p:nvSpPr>
        <p:spPr>
          <a:xfrm rot="0">
            <a:off x="4434969" y="9449433"/>
            <a:ext cx="9022407" cy="837567"/>
          </a:xfrm>
          <a:prstGeom prst="rect">
            <a:avLst/>
          </a:prstGeom>
        </p:spPr>
        <p:txBody>
          <a:bodyPr anchor="t" rtlCol="false" tIns="0" lIns="0" bIns="0" rIns="0">
            <a:spAutoFit/>
          </a:bodyPr>
          <a:lstStyle/>
          <a:p>
            <a:pPr algn="ctr">
              <a:lnSpc>
                <a:spcPts val="6859"/>
              </a:lnSpc>
              <a:spcBef>
                <a:spcPct val="0"/>
              </a:spcBef>
            </a:pPr>
            <a:r>
              <a:rPr lang="en-US" sz="4899">
                <a:solidFill>
                  <a:srgbClr val="593C8F"/>
                </a:solidFill>
                <a:latin typeface="Archivo Black"/>
                <a:ea typeface="Archivo Black"/>
                <a:cs typeface="Archivo Black"/>
                <a:sym typeface="Archivo Black"/>
              </a:rPr>
              <a:t>Model Evaluation Matrices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5400000">
            <a:off x="9381399" y="298450"/>
            <a:ext cx="368300" cy="18288000"/>
            <a:chOff x="0" y="0"/>
            <a:chExt cx="97001" cy="4816593"/>
          </a:xfrm>
        </p:grpSpPr>
        <p:sp>
          <p:nvSpPr>
            <p:cNvPr name="Freeform 4" id="4"/>
            <p:cNvSpPr/>
            <p:nvPr/>
          </p:nvSpPr>
          <p:spPr>
            <a:xfrm flipH="false" flipV="false" rot="0">
              <a:off x="0" y="0"/>
              <a:ext cx="97001" cy="4816592"/>
            </a:xfrm>
            <a:custGeom>
              <a:avLst/>
              <a:gdLst/>
              <a:ahLst/>
              <a:cxnLst/>
              <a:rect r="r" b="b" t="t" l="l"/>
              <a:pathLst>
                <a:path h="4816592" w="97001">
                  <a:moveTo>
                    <a:pt x="0" y="0"/>
                  </a:moveTo>
                  <a:lnTo>
                    <a:pt x="97001" y="0"/>
                  </a:lnTo>
                  <a:lnTo>
                    <a:pt x="97001" y="4816592"/>
                  </a:lnTo>
                  <a:lnTo>
                    <a:pt x="0" y="4816592"/>
                  </a:lnTo>
                  <a:close/>
                </a:path>
              </a:pathLst>
            </a:custGeom>
            <a:solidFill>
              <a:srgbClr val="593C8F"/>
            </a:solidFill>
          </p:spPr>
        </p:sp>
        <p:sp>
          <p:nvSpPr>
            <p:cNvPr name="TextBox 5" id="5"/>
            <p:cNvSpPr txBox="true"/>
            <p:nvPr/>
          </p:nvSpPr>
          <p:spPr>
            <a:xfrm>
              <a:off x="0" y="-47625"/>
              <a:ext cx="97001" cy="486421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21549" y="309512"/>
            <a:ext cx="4957463"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SUMMARY</a:t>
            </a:r>
          </a:p>
        </p:txBody>
      </p:sp>
      <p:sp>
        <p:nvSpPr>
          <p:cNvPr name="AutoShape 7" id="7"/>
          <p:cNvSpPr/>
          <p:nvPr/>
        </p:nvSpPr>
        <p:spPr>
          <a:xfrm>
            <a:off x="740064" y="1047750"/>
            <a:ext cx="2618740" cy="0"/>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10235171" y="4432902"/>
            <a:ext cx="6850188" cy="3853183"/>
            <a:chOff x="0" y="0"/>
            <a:chExt cx="11289030" cy="6350000"/>
          </a:xfrm>
        </p:grpSpPr>
        <p:sp>
          <p:nvSpPr>
            <p:cNvPr name="Freeform 9" id="9"/>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l="0" t="-9339" r="0" b="-9339"/>
              </a:stretch>
            </a:blipFill>
          </p:spPr>
        </p:sp>
      </p:grpSp>
      <p:grpSp>
        <p:nvGrpSpPr>
          <p:cNvPr name="Group 10" id="10"/>
          <p:cNvGrpSpPr/>
          <p:nvPr/>
        </p:nvGrpSpPr>
        <p:grpSpPr>
          <a:xfrm rot="0">
            <a:off x="10235171" y="4432902"/>
            <a:ext cx="6850188" cy="3853183"/>
            <a:chOff x="0" y="0"/>
            <a:chExt cx="11289030" cy="6350000"/>
          </a:xfrm>
        </p:grpSpPr>
        <p:sp>
          <p:nvSpPr>
            <p:cNvPr name="Freeform 11" id="11"/>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l="0" t="-9265" r="0" b="-9265"/>
              </a:stretch>
            </a:blipFill>
          </p:spPr>
        </p:sp>
      </p:grpSp>
      <p:sp>
        <p:nvSpPr>
          <p:cNvPr name="TextBox 12" id="12"/>
          <p:cNvSpPr txBox="true"/>
          <p:nvPr/>
        </p:nvSpPr>
        <p:spPr>
          <a:xfrm rot="0">
            <a:off x="421549" y="1622962"/>
            <a:ext cx="8057038" cy="6983927"/>
          </a:xfrm>
          <a:prstGeom prst="rect">
            <a:avLst/>
          </a:prstGeom>
        </p:spPr>
        <p:txBody>
          <a:bodyPr anchor="t" rtlCol="false" tIns="0" lIns="0" bIns="0" rIns="0">
            <a:spAutoFit/>
          </a:bodyPr>
          <a:lstStyle/>
          <a:p>
            <a:pPr algn="l">
              <a:lnSpc>
                <a:spcPts val="4609"/>
              </a:lnSpc>
              <a:spcBef>
                <a:spcPct val="0"/>
              </a:spcBef>
            </a:pPr>
            <a:r>
              <a:rPr lang="en-US" sz="3292">
                <a:solidFill>
                  <a:srgbClr val="000000"/>
                </a:solidFill>
                <a:latin typeface="Poppins"/>
                <a:ea typeface="Poppins"/>
                <a:cs typeface="Poppins"/>
                <a:sym typeface="Poppins"/>
              </a:rPr>
              <a:t>The </a:t>
            </a:r>
            <a:r>
              <a:rPr lang="en-US" sz="3292" b="true">
                <a:solidFill>
                  <a:srgbClr val="593C8F"/>
                </a:solidFill>
                <a:latin typeface="Poppins Bold"/>
                <a:ea typeface="Poppins Bold"/>
                <a:cs typeface="Poppins Bold"/>
                <a:sym typeface="Poppins Bold"/>
              </a:rPr>
              <a:t>Logistic Regression</a:t>
            </a:r>
            <a:r>
              <a:rPr lang="en-US" sz="3292">
                <a:solidFill>
                  <a:srgbClr val="000000"/>
                </a:solidFill>
                <a:latin typeface="Poppins"/>
                <a:ea typeface="Poppins"/>
                <a:cs typeface="Poppins"/>
                <a:sym typeface="Poppins"/>
              </a:rPr>
              <a:t> algorithms were successfully used to build the estimation and classification model. The bank will be able to forecast a customer's reaction to its telemarketing campaign using these two models before making contact with them. By doing this, the bank may focus more of its marketing efforts on customers who are most likely to take term deposits and less on those who are not likely to do so.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18" r="0" b="0"/>
            </a:stretch>
          </a:blipFill>
        </p:spPr>
      </p:sp>
      <p:grpSp>
        <p:nvGrpSpPr>
          <p:cNvPr name="Group 3" id="3"/>
          <p:cNvGrpSpPr/>
          <p:nvPr/>
        </p:nvGrpSpPr>
        <p:grpSpPr>
          <a:xfrm rot="0">
            <a:off x="0" y="5143500"/>
            <a:ext cx="18288000" cy="5143500"/>
            <a:chOff x="0" y="0"/>
            <a:chExt cx="4816593" cy="1354667"/>
          </a:xfrm>
        </p:grpSpPr>
        <p:sp>
          <p:nvSpPr>
            <p:cNvPr name="Freeform 4" id="4"/>
            <p:cNvSpPr/>
            <p:nvPr/>
          </p:nvSpPr>
          <p:spPr>
            <a:xfrm flipH="false" flipV="false" rot="0">
              <a:off x="0" y="0"/>
              <a:ext cx="4816592" cy="1354667"/>
            </a:xfrm>
            <a:custGeom>
              <a:avLst/>
              <a:gdLst/>
              <a:ahLst/>
              <a:cxnLst/>
              <a:rect r="r" b="b" t="t" l="l"/>
              <a:pathLst>
                <a:path h="1354667" w="4816592">
                  <a:moveTo>
                    <a:pt x="0" y="0"/>
                  </a:moveTo>
                  <a:lnTo>
                    <a:pt x="4816592" y="0"/>
                  </a:lnTo>
                  <a:lnTo>
                    <a:pt x="4816592" y="1354667"/>
                  </a:lnTo>
                  <a:lnTo>
                    <a:pt x="0" y="1354667"/>
                  </a:lnTo>
                  <a:close/>
                </a:path>
              </a:pathLst>
            </a:custGeom>
            <a:solidFill>
              <a:srgbClr val="FFFFFF">
                <a:alpha val="90980"/>
              </a:srgbClr>
            </a:solidFill>
          </p:spPr>
        </p:sp>
        <p:sp>
          <p:nvSpPr>
            <p:cNvPr name="TextBox 5" id="5"/>
            <p:cNvSpPr txBox="true"/>
            <p:nvPr/>
          </p:nvSpPr>
          <p:spPr>
            <a:xfrm>
              <a:off x="0" y="-47625"/>
              <a:ext cx="4816593" cy="140229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072171" y="5641711"/>
            <a:ext cx="10143658" cy="1375155"/>
          </a:xfrm>
          <a:prstGeom prst="rect">
            <a:avLst/>
          </a:prstGeom>
        </p:spPr>
        <p:txBody>
          <a:bodyPr anchor="t" rtlCol="false" tIns="0" lIns="0" bIns="0" rIns="0">
            <a:spAutoFit/>
          </a:bodyPr>
          <a:lstStyle/>
          <a:p>
            <a:pPr algn="ctr">
              <a:lnSpc>
                <a:spcPts val="11272"/>
              </a:lnSpc>
              <a:spcBef>
                <a:spcPct val="0"/>
              </a:spcBef>
            </a:pPr>
            <a:r>
              <a:rPr lang="en-US" sz="8051">
                <a:solidFill>
                  <a:srgbClr val="593C8F"/>
                </a:solidFill>
                <a:latin typeface="League Spartan"/>
                <a:ea typeface="League Spartan"/>
                <a:cs typeface="League Spartan"/>
                <a:sym typeface="League Spartan"/>
              </a:rPr>
              <a:t>THANK YOU</a:t>
            </a:r>
          </a:p>
        </p:txBody>
      </p:sp>
      <p:sp>
        <p:nvSpPr>
          <p:cNvPr name="AutoShape 7" id="7"/>
          <p:cNvSpPr/>
          <p:nvPr/>
        </p:nvSpPr>
        <p:spPr>
          <a:xfrm>
            <a:off x="5897880" y="6921616"/>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4186537" y="1784786"/>
            <a:ext cx="6282527"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PROBLEM STATEMENT</a:t>
            </a:r>
          </a:p>
        </p:txBody>
      </p:sp>
      <p:sp>
        <p:nvSpPr>
          <p:cNvPr name="AutoShape 4" id="4"/>
          <p:cNvSpPr/>
          <p:nvPr/>
        </p:nvSpPr>
        <p:spPr>
          <a:xfrm>
            <a:off x="4187609" y="2542074"/>
            <a:ext cx="2618740"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1037253" y="1116529"/>
            <a:ext cx="5993196" cy="8053941"/>
            <a:chOff x="0" y="0"/>
            <a:chExt cx="3663950" cy="4923790"/>
          </a:xfrm>
        </p:grpSpPr>
        <p:sp>
          <p:nvSpPr>
            <p:cNvPr name="Freeform 9" id="9"/>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51216" t="0" r="-51216" b="0"/>
              </a:stretch>
            </a:blipFill>
          </p:spPr>
        </p:sp>
        <p:sp>
          <p:nvSpPr>
            <p:cNvPr name="Freeform 10" id="10"/>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sp>
        <p:nvSpPr>
          <p:cNvPr name="TextBox 11" id="11"/>
          <p:cNvSpPr txBox="true"/>
          <p:nvPr/>
        </p:nvSpPr>
        <p:spPr>
          <a:xfrm rot="0">
            <a:off x="3621318" y="3116233"/>
            <a:ext cx="7180426" cy="3685723"/>
          </a:xfrm>
          <a:prstGeom prst="rect">
            <a:avLst/>
          </a:prstGeom>
        </p:spPr>
        <p:txBody>
          <a:bodyPr anchor="t" rtlCol="false" tIns="0" lIns="0" bIns="0" rIns="0">
            <a:spAutoFit/>
          </a:bodyPr>
          <a:lstStyle/>
          <a:p>
            <a:pPr algn="l">
              <a:lnSpc>
                <a:spcPts val="4210"/>
              </a:lnSpc>
              <a:spcBef>
                <a:spcPct val="0"/>
              </a:spcBef>
            </a:pPr>
            <a:r>
              <a:rPr lang="en-US" sz="3007">
                <a:solidFill>
                  <a:srgbClr val="000000"/>
                </a:solidFill>
                <a:latin typeface="Poppins"/>
                <a:ea typeface="Poppins"/>
                <a:cs typeface="Poppins"/>
                <a:sym typeface="Poppins"/>
              </a:rPr>
              <a:t>To analyze Banco de Portugal data using data models such as Random Forest, Decision Tree, and Logistic Regression to identify patterns, manage risks, optimize lending decisions, and predict term deposit subscription likelihood.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20" y="1494821"/>
            <a:ext cx="6544963" cy="1499939"/>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PROPOSED METHODOLOGY</a:t>
            </a:r>
          </a:p>
        </p:txBody>
      </p:sp>
      <p:sp>
        <p:nvSpPr>
          <p:cNvPr name="AutoShape 4" id="4"/>
          <p:cNvSpPr/>
          <p:nvPr/>
        </p:nvSpPr>
        <p:spPr>
          <a:xfrm flipH="true" flipV="true">
            <a:off x="1028720" y="2186817"/>
            <a:ext cx="0" cy="0"/>
          </a:xfrm>
          <a:prstGeom prst="line">
            <a:avLst/>
          </a:prstGeom>
          <a:ln cap="flat" w="19050">
            <a:solidFill>
              <a:srgbClr val="000000"/>
            </a:solidFill>
            <a:prstDash val="solid"/>
            <a:headEnd type="none" len="sm" w="sm"/>
            <a:tailEnd type="none" len="sm" w="sm"/>
          </a:ln>
        </p:spPr>
      </p:sp>
      <p:sp>
        <p:nvSpPr>
          <p:cNvPr name="AutoShape 5" id="5"/>
          <p:cNvSpPr/>
          <p:nvPr/>
        </p:nvSpPr>
        <p:spPr>
          <a:xfrm>
            <a:off x="1029792" y="2252109"/>
            <a:ext cx="2618740"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027649" y="8507397"/>
            <a:ext cx="2087283" cy="521821"/>
          </a:xfrm>
          <a:custGeom>
            <a:avLst/>
            <a:gdLst/>
            <a:ahLst/>
            <a:cxnLst/>
            <a:rect r="r" b="b" t="t" l="l"/>
            <a:pathLst>
              <a:path h="521821" w="2087283">
                <a:moveTo>
                  <a:pt x="0" y="0"/>
                </a:moveTo>
                <a:lnTo>
                  <a:pt x="2087282" y="0"/>
                </a:lnTo>
                <a:lnTo>
                  <a:pt x="2087282"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144000" y="0"/>
            <a:ext cx="9144000" cy="10287000"/>
            <a:chOff x="0" y="0"/>
            <a:chExt cx="2408296" cy="2709333"/>
          </a:xfrm>
        </p:grpSpPr>
        <p:sp>
          <p:nvSpPr>
            <p:cNvPr name="Freeform 8" id="8"/>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593C8F"/>
            </a:solidFill>
          </p:spPr>
        </p:sp>
        <p:sp>
          <p:nvSpPr>
            <p:cNvPr name="TextBox 9" id="9"/>
            <p:cNvSpPr txBox="true"/>
            <p:nvPr/>
          </p:nvSpPr>
          <p:spPr>
            <a:xfrm>
              <a:off x="0" y="-47625"/>
              <a:ext cx="2408296" cy="275695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479410" y="4182592"/>
            <a:ext cx="1921816" cy="192181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3C8F"/>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453219" y="6450031"/>
            <a:ext cx="4530236" cy="815533"/>
          </a:xfrm>
          <a:prstGeom prst="rect">
            <a:avLst/>
          </a:prstGeom>
        </p:spPr>
        <p:txBody>
          <a:bodyPr anchor="t" rtlCol="false" tIns="0" lIns="0" bIns="0" rIns="0">
            <a:spAutoFit/>
          </a:bodyPr>
          <a:lstStyle/>
          <a:p>
            <a:pPr algn="l">
              <a:lnSpc>
                <a:spcPts val="3246"/>
              </a:lnSpc>
              <a:spcBef>
                <a:spcPct val="0"/>
              </a:spcBef>
            </a:pPr>
            <a:r>
              <a:rPr lang="en-US" sz="2319">
                <a:solidFill>
                  <a:srgbClr val="593C8F"/>
                </a:solidFill>
                <a:latin typeface="Poppins"/>
                <a:ea typeface="Poppins"/>
                <a:cs typeface="Poppins"/>
                <a:sym typeface="Poppins"/>
              </a:rPr>
              <a:t>Step-1 Data Cleaning &amp; Feature Engineering</a:t>
            </a:r>
          </a:p>
        </p:txBody>
      </p:sp>
      <p:grpSp>
        <p:nvGrpSpPr>
          <p:cNvPr name="Group 14" id="14"/>
          <p:cNvGrpSpPr/>
          <p:nvPr/>
        </p:nvGrpSpPr>
        <p:grpSpPr>
          <a:xfrm rot="0">
            <a:off x="5651866" y="4182592"/>
            <a:ext cx="1921816" cy="192181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3C8F"/>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9824322" y="4182592"/>
            <a:ext cx="1921816" cy="192181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3996778" y="4182592"/>
            <a:ext cx="1921816" cy="192181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4983455" y="6430981"/>
            <a:ext cx="4417091" cy="1270711"/>
          </a:xfrm>
          <a:prstGeom prst="rect">
            <a:avLst/>
          </a:prstGeom>
        </p:spPr>
        <p:txBody>
          <a:bodyPr anchor="t" rtlCol="false" tIns="0" lIns="0" bIns="0" rIns="0">
            <a:spAutoFit/>
          </a:bodyPr>
          <a:lstStyle/>
          <a:p>
            <a:pPr algn="l">
              <a:lnSpc>
                <a:spcPts val="3323"/>
              </a:lnSpc>
            </a:pPr>
            <a:r>
              <a:rPr lang="en-US" sz="2373">
                <a:solidFill>
                  <a:srgbClr val="593C8F"/>
                </a:solidFill>
                <a:latin typeface="Poppins"/>
                <a:ea typeface="Poppins"/>
                <a:cs typeface="Poppins"/>
                <a:sym typeface="Poppins"/>
              </a:rPr>
              <a:t>Step-2 Data Visualization</a:t>
            </a:r>
          </a:p>
          <a:p>
            <a:pPr algn="l">
              <a:lnSpc>
                <a:spcPts val="3323"/>
              </a:lnSpc>
              <a:spcBef>
                <a:spcPct val="0"/>
              </a:spcBef>
            </a:pPr>
            <a:r>
              <a:rPr lang="en-US" sz="2373">
                <a:solidFill>
                  <a:srgbClr val="593C8F"/>
                </a:solidFill>
                <a:latin typeface="Poppins"/>
                <a:ea typeface="Poppins"/>
                <a:cs typeface="Poppins"/>
                <a:sym typeface="Poppins"/>
              </a:rPr>
              <a:t>Visualizing data using different data plots</a:t>
            </a:r>
          </a:p>
        </p:txBody>
      </p:sp>
      <p:sp>
        <p:nvSpPr>
          <p:cNvPr name="TextBox 24" id="24"/>
          <p:cNvSpPr txBox="true"/>
          <p:nvPr/>
        </p:nvSpPr>
        <p:spPr>
          <a:xfrm rot="0">
            <a:off x="9400545" y="6450031"/>
            <a:ext cx="4315455" cy="815533"/>
          </a:xfrm>
          <a:prstGeom prst="rect">
            <a:avLst/>
          </a:prstGeom>
        </p:spPr>
        <p:txBody>
          <a:bodyPr anchor="t" rtlCol="false" tIns="0" lIns="0" bIns="0" rIns="0">
            <a:spAutoFit/>
          </a:bodyPr>
          <a:lstStyle/>
          <a:p>
            <a:pPr algn="l">
              <a:lnSpc>
                <a:spcPts val="3246"/>
              </a:lnSpc>
              <a:spcBef>
                <a:spcPct val="0"/>
              </a:spcBef>
            </a:pPr>
            <a:r>
              <a:rPr lang="en-US" sz="2319">
                <a:solidFill>
                  <a:srgbClr val="FFFFFF"/>
                </a:solidFill>
                <a:latin typeface="Poppins"/>
                <a:ea typeface="Poppins"/>
                <a:cs typeface="Poppins"/>
                <a:sym typeface="Poppins"/>
              </a:rPr>
              <a:t>Step-3 Class Imbalance Problem </a:t>
            </a:r>
          </a:p>
        </p:txBody>
      </p:sp>
      <p:sp>
        <p:nvSpPr>
          <p:cNvPr name="TextBox 25" id="25"/>
          <p:cNvSpPr txBox="true"/>
          <p:nvPr/>
        </p:nvSpPr>
        <p:spPr>
          <a:xfrm rot="0">
            <a:off x="13870909" y="6430981"/>
            <a:ext cx="4417091" cy="1270711"/>
          </a:xfrm>
          <a:prstGeom prst="rect">
            <a:avLst/>
          </a:prstGeom>
        </p:spPr>
        <p:txBody>
          <a:bodyPr anchor="t" rtlCol="false" tIns="0" lIns="0" bIns="0" rIns="0">
            <a:spAutoFit/>
          </a:bodyPr>
          <a:lstStyle/>
          <a:p>
            <a:pPr algn="l">
              <a:lnSpc>
                <a:spcPts val="3323"/>
              </a:lnSpc>
            </a:pPr>
            <a:r>
              <a:rPr lang="en-US" sz="2373">
                <a:solidFill>
                  <a:srgbClr val="FFFFFF"/>
                </a:solidFill>
                <a:latin typeface="Poppins"/>
                <a:ea typeface="Poppins"/>
                <a:cs typeface="Poppins"/>
                <a:sym typeface="Poppins"/>
              </a:rPr>
              <a:t>Step-4 Model Building</a:t>
            </a:r>
          </a:p>
          <a:p>
            <a:pPr algn="l">
              <a:lnSpc>
                <a:spcPts val="3323"/>
              </a:lnSpc>
              <a:spcBef>
                <a:spcPct val="0"/>
              </a:spcBef>
            </a:pPr>
            <a:r>
              <a:rPr lang="en-US" sz="2373">
                <a:solidFill>
                  <a:srgbClr val="FFFFFF"/>
                </a:solidFill>
                <a:latin typeface="Poppins"/>
                <a:ea typeface="Poppins"/>
                <a:cs typeface="Poppins"/>
                <a:sym typeface="Poppins"/>
              </a:rPr>
              <a:t>Random Forest, Decision Tree,  Logistic Regression</a:t>
            </a:r>
          </a:p>
        </p:txBody>
      </p:sp>
      <p:sp>
        <p:nvSpPr>
          <p:cNvPr name="TextBox 26" id="26"/>
          <p:cNvSpPr txBox="true"/>
          <p:nvPr/>
        </p:nvSpPr>
        <p:spPr>
          <a:xfrm rot="0">
            <a:off x="14509040" y="4187501"/>
            <a:ext cx="897292" cy="1645297"/>
          </a:xfrm>
          <a:prstGeom prst="rect">
            <a:avLst/>
          </a:prstGeom>
        </p:spPr>
        <p:txBody>
          <a:bodyPr anchor="t" rtlCol="false" tIns="0" lIns="0" bIns="0" rIns="0">
            <a:spAutoFit/>
          </a:bodyPr>
          <a:lstStyle/>
          <a:p>
            <a:pPr algn="l">
              <a:lnSpc>
                <a:spcPts val="12739"/>
              </a:lnSpc>
              <a:spcBef>
                <a:spcPct val="0"/>
              </a:spcBef>
            </a:pPr>
            <a:r>
              <a:rPr lang="en-US" sz="9099" b="true">
                <a:solidFill>
                  <a:srgbClr val="593C8F"/>
                </a:solidFill>
                <a:latin typeface="Poppins Bold"/>
                <a:ea typeface="Poppins Bold"/>
                <a:cs typeface="Poppins Bold"/>
                <a:sym typeface="Poppins Bold"/>
              </a:rPr>
              <a:t>4</a:t>
            </a:r>
          </a:p>
        </p:txBody>
      </p:sp>
      <p:sp>
        <p:nvSpPr>
          <p:cNvPr name="TextBox 27" id="27"/>
          <p:cNvSpPr txBox="true"/>
          <p:nvPr/>
        </p:nvSpPr>
        <p:spPr>
          <a:xfrm rot="0">
            <a:off x="10336584" y="4187501"/>
            <a:ext cx="897292" cy="1645297"/>
          </a:xfrm>
          <a:prstGeom prst="rect">
            <a:avLst/>
          </a:prstGeom>
        </p:spPr>
        <p:txBody>
          <a:bodyPr anchor="t" rtlCol="false" tIns="0" lIns="0" bIns="0" rIns="0">
            <a:spAutoFit/>
          </a:bodyPr>
          <a:lstStyle/>
          <a:p>
            <a:pPr algn="l">
              <a:lnSpc>
                <a:spcPts val="12739"/>
              </a:lnSpc>
              <a:spcBef>
                <a:spcPct val="0"/>
              </a:spcBef>
            </a:pPr>
            <a:r>
              <a:rPr lang="en-US" sz="9099" b="true">
                <a:solidFill>
                  <a:srgbClr val="593C8F"/>
                </a:solidFill>
                <a:latin typeface="Poppins Bold"/>
                <a:ea typeface="Poppins Bold"/>
                <a:cs typeface="Poppins Bold"/>
                <a:sym typeface="Poppins Bold"/>
              </a:rPr>
              <a:t>3</a:t>
            </a:r>
          </a:p>
        </p:txBody>
      </p:sp>
      <p:sp>
        <p:nvSpPr>
          <p:cNvPr name="TextBox 28" id="28"/>
          <p:cNvSpPr txBox="true"/>
          <p:nvPr/>
        </p:nvSpPr>
        <p:spPr>
          <a:xfrm rot="0">
            <a:off x="6164128" y="4187501"/>
            <a:ext cx="897292" cy="1645297"/>
          </a:xfrm>
          <a:prstGeom prst="rect">
            <a:avLst/>
          </a:prstGeom>
        </p:spPr>
        <p:txBody>
          <a:bodyPr anchor="t" rtlCol="false" tIns="0" lIns="0" bIns="0" rIns="0">
            <a:spAutoFit/>
          </a:bodyPr>
          <a:lstStyle/>
          <a:p>
            <a:pPr algn="l">
              <a:lnSpc>
                <a:spcPts val="12739"/>
              </a:lnSpc>
              <a:spcBef>
                <a:spcPct val="0"/>
              </a:spcBef>
            </a:pPr>
            <a:r>
              <a:rPr lang="en-US" sz="9099" b="true">
                <a:solidFill>
                  <a:srgbClr val="FFFFFF"/>
                </a:solidFill>
                <a:latin typeface="Poppins Bold"/>
                <a:ea typeface="Poppins Bold"/>
                <a:cs typeface="Poppins Bold"/>
                <a:sym typeface="Poppins Bold"/>
              </a:rPr>
              <a:t>2</a:t>
            </a:r>
          </a:p>
        </p:txBody>
      </p:sp>
      <p:sp>
        <p:nvSpPr>
          <p:cNvPr name="TextBox 29" id="29"/>
          <p:cNvSpPr txBox="true"/>
          <p:nvPr/>
        </p:nvSpPr>
        <p:spPr>
          <a:xfrm rot="0">
            <a:off x="1991673" y="4187501"/>
            <a:ext cx="897292" cy="1645297"/>
          </a:xfrm>
          <a:prstGeom prst="rect">
            <a:avLst/>
          </a:prstGeom>
        </p:spPr>
        <p:txBody>
          <a:bodyPr anchor="t" rtlCol="false" tIns="0" lIns="0" bIns="0" rIns="0">
            <a:spAutoFit/>
          </a:bodyPr>
          <a:lstStyle/>
          <a:p>
            <a:pPr algn="l">
              <a:lnSpc>
                <a:spcPts val="12739"/>
              </a:lnSpc>
              <a:spcBef>
                <a:spcPct val="0"/>
              </a:spcBef>
            </a:pPr>
            <a:r>
              <a:rPr lang="en-US" sz="9099" b="true">
                <a:solidFill>
                  <a:srgbClr val="FFFFFF"/>
                </a:solidFill>
                <a:latin typeface="Poppins Bold"/>
                <a:ea typeface="Poppins Bold"/>
                <a:cs typeface="Poppins Bold"/>
                <a:sym typeface="Poppins Bold"/>
              </a:rPr>
              <a:t> 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AutoShape 3" id="3"/>
          <p:cNvSpPr/>
          <p:nvPr/>
        </p:nvSpPr>
        <p:spPr>
          <a:xfrm flipV="true">
            <a:off x="7209012" y="1410762"/>
            <a:ext cx="3869977" cy="39904"/>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209114" y="2360869"/>
            <a:ext cx="16070397" cy="1307947"/>
            <a:chOff x="0" y="0"/>
            <a:chExt cx="4232533" cy="344480"/>
          </a:xfrm>
        </p:grpSpPr>
        <p:sp>
          <p:nvSpPr>
            <p:cNvPr name="Freeform 5" id="5"/>
            <p:cNvSpPr/>
            <p:nvPr/>
          </p:nvSpPr>
          <p:spPr>
            <a:xfrm flipH="false" flipV="false" rot="0">
              <a:off x="0" y="0"/>
              <a:ext cx="4232533" cy="344480"/>
            </a:xfrm>
            <a:custGeom>
              <a:avLst/>
              <a:gdLst/>
              <a:ahLst/>
              <a:cxnLst/>
              <a:rect r="r" b="b" t="t" l="l"/>
              <a:pathLst>
                <a:path h="344480" w="4232533">
                  <a:moveTo>
                    <a:pt x="24569" y="0"/>
                  </a:moveTo>
                  <a:lnTo>
                    <a:pt x="4207963" y="0"/>
                  </a:lnTo>
                  <a:cubicBezTo>
                    <a:pt x="4214480" y="0"/>
                    <a:pt x="4220729" y="2589"/>
                    <a:pt x="4225337" y="7196"/>
                  </a:cubicBezTo>
                  <a:cubicBezTo>
                    <a:pt x="4229944" y="11804"/>
                    <a:pt x="4232533" y="18053"/>
                    <a:pt x="4232533" y="24569"/>
                  </a:cubicBezTo>
                  <a:lnTo>
                    <a:pt x="4232533" y="319911"/>
                  </a:lnTo>
                  <a:cubicBezTo>
                    <a:pt x="4232533" y="326427"/>
                    <a:pt x="4229944" y="332676"/>
                    <a:pt x="4225337" y="337284"/>
                  </a:cubicBezTo>
                  <a:cubicBezTo>
                    <a:pt x="4220729" y="341891"/>
                    <a:pt x="4214480" y="344480"/>
                    <a:pt x="4207963" y="344480"/>
                  </a:cubicBezTo>
                  <a:lnTo>
                    <a:pt x="24569" y="344480"/>
                  </a:lnTo>
                  <a:cubicBezTo>
                    <a:pt x="18053" y="344480"/>
                    <a:pt x="11804" y="341891"/>
                    <a:pt x="7196" y="337284"/>
                  </a:cubicBezTo>
                  <a:cubicBezTo>
                    <a:pt x="2589" y="332676"/>
                    <a:pt x="0" y="326427"/>
                    <a:pt x="0" y="319911"/>
                  </a:cubicBezTo>
                  <a:lnTo>
                    <a:pt x="0" y="24569"/>
                  </a:lnTo>
                  <a:cubicBezTo>
                    <a:pt x="0" y="18053"/>
                    <a:pt x="2589" y="11804"/>
                    <a:pt x="7196" y="7196"/>
                  </a:cubicBezTo>
                  <a:cubicBezTo>
                    <a:pt x="11804" y="2589"/>
                    <a:pt x="18053" y="0"/>
                    <a:pt x="24569" y="0"/>
                  </a:cubicBezTo>
                  <a:close/>
                </a:path>
              </a:pathLst>
            </a:custGeom>
            <a:solidFill>
              <a:srgbClr val="593C8F"/>
            </a:solidFill>
          </p:spPr>
        </p:sp>
        <p:sp>
          <p:nvSpPr>
            <p:cNvPr name="TextBox 6" id="6"/>
            <p:cNvSpPr txBox="true"/>
            <p:nvPr/>
          </p:nvSpPr>
          <p:spPr>
            <a:xfrm>
              <a:off x="0" y="-47625"/>
              <a:ext cx="4232533" cy="39210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5641971" y="579962"/>
            <a:ext cx="7004059" cy="811751"/>
          </a:xfrm>
          <a:prstGeom prst="rect">
            <a:avLst/>
          </a:prstGeom>
        </p:spPr>
        <p:txBody>
          <a:bodyPr anchor="t" rtlCol="false" tIns="0" lIns="0" bIns="0" rIns="0">
            <a:spAutoFit/>
          </a:bodyPr>
          <a:lstStyle/>
          <a:p>
            <a:pPr algn="ctr">
              <a:lnSpc>
                <a:spcPts val="6693"/>
              </a:lnSpc>
              <a:spcBef>
                <a:spcPct val="0"/>
              </a:spcBef>
            </a:pPr>
            <a:r>
              <a:rPr lang="en-US" sz="4780">
                <a:solidFill>
                  <a:srgbClr val="593C8F"/>
                </a:solidFill>
                <a:latin typeface="League Spartan"/>
                <a:ea typeface="League Spartan"/>
                <a:cs typeface="League Spartan"/>
                <a:sym typeface="League Spartan"/>
              </a:rPr>
              <a:t>APPLIED SOLUTIONS</a:t>
            </a:r>
          </a:p>
        </p:txBody>
      </p:sp>
      <p:sp>
        <p:nvSpPr>
          <p:cNvPr name="TextBox 8" id="8"/>
          <p:cNvSpPr txBox="true"/>
          <p:nvPr/>
        </p:nvSpPr>
        <p:spPr>
          <a:xfrm rot="0">
            <a:off x="413006" y="2565972"/>
            <a:ext cx="15358554" cy="812016"/>
          </a:xfrm>
          <a:prstGeom prst="rect">
            <a:avLst/>
          </a:prstGeom>
        </p:spPr>
        <p:txBody>
          <a:bodyPr anchor="t" rtlCol="false" tIns="0" lIns="0" bIns="0" rIns="0">
            <a:spAutoFit/>
          </a:bodyPr>
          <a:lstStyle/>
          <a:p>
            <a:pPr algn="ctr" marL="1032189" indent="-516095" lvl="1">
              <a:lnSpc>
                <a:spcPts val="6693"/>
              </a:lnSpc>
              <a:spcBef>
                <a:spcPct val="0"/>
              </a:spcBef>
              <a:buAutoNum type="arabicPeriod" startAt="1"/>
            </a:pPr>
            <a:r>
              <a:rPr lang="en-US" sz="4780">
                <a:solidFill>
                  <a:srgbClr val="FFFFFF"/>
                </a:solidFill>
                <a:latin typeface="League Spartan"/>
                <a:ea typeface="League Spartan"/>
                <a:cs typeface="League Spartan"/>
                <a:sym typeface="League Spartan"/>
              </a:rPr>
              <a:t>DATA CLEANING AND FEATURE ENGINEERING</a:t>
            </a:r>
          </a:p>
        </p:txBody>
      </p:sp>
      <p:sp>
        <p:nvSpPr>
          <p:cNvPr name="TextBox 9" id="9"/>
          <p:cNvSpPr txBox="true"/>
          <p:nvPr/>
        </p:nvSpPr>
        <p:spPr>
          <a:xfrm rot="0">
            <a:off x="0" y="4021241"/>
            <a:ext cx="18055054" cy="5494376"/>
          </a:xfrm>
          <a:prstGeom prst="rect">
            <a:avLst/>
          </a:prstGeom>
        </p:spPr>
        <p:txBody>
          <a:bodyPr anchor="t" rtlCol="false" tIns="0" lIns="0" bIns="0" rIns="0">
            <a:spAutoFit/>
          </a:bodyPr>
          <a:lstStyle/>
          <a:p>
            <a:pPr algn="just">
              <a:lnSpc>
                <a:spcPts val="3880"/>
              </a:lnSpc>
            </a:pPr>
            <a:r>
              <a:rPr lang="en-US" sz="2771" spc="108">
                <a:solidFill>
                  <a:srgbClr val="000000"/>
                </a:solidFill>
                <a:latin typeface="Canva Sans"/>
                <a:ea typeface="Canva Sans"/>
                <a:cs typeface="Canva Sans"/>
                <a:sym typeface="Canva Sans"/>
              </a:rPr>
              <a:t>                                                                                                                                                 </a:t>
            </a:r>
          </a:p>
          <a:p>
            <a:pPr algn="just" marL="561341" indent="-280670" lvl="1">
              <a:lnSpc>
                <a:spcPts val="3640"/>
              </a:lnSpc>
              <a:buFont typeface="Arial"/>
              <a:buChar char="•"/>
            </a:pPr>
            <a:r>
              <a:rPr lang="en-US" b="true" sz="2600" spc="101">
                <a:solidFill>
                  <a:srgbClr val="593C8F"/>
                </a:solidFill>
                <a:latin typeface="Canva Sans Bold"/>
                <a:ea typeface="Canva Sans Bold"/>
                <a:cs typeface="Canva Sans Bold"/>
                <a:sym typeface="Canva Sans Bold"/>
              </a:rPr>
              <a:t>Missing Values Check</a:t>
            </a:r>
            <a:r>
              <a:rPr lang="en-US" sz="2600" spc="101">
                <a:solidFill>
                  <a:srgbClr val="000000"/>
                </a:solidFill>
                <a:latin typeface="Canva Sans"/>
                <a:ea typeface="Canva Sans"/>
                <a:cs typeface="Canva Sans"/>
                <a:sym typeface="Canva Sans"/>
              </a:rPr>
              <a:t>: Identified and ensured no missing values were present in the dataset.</a:t>
            </a:r>
          </a:p>
          <a:p>
            <a:pPr algn="just">
              <a:lnSpc>
                <a:spcPts val="3640"/>
              </a:lnSpc>
            </a:pPr>
          </a:p>
          <a:p>
            <a:pPr algn="just" marL="561341" indent="-280670" lvl="1">
              <a:lnSpc>
                <a:spcPts val="3640"/>
              </a:lnSpc>
              <a:buFont typeface="Arial"/>
              <a:buChar char="•"/>
            </a:pPr>
            <a:r>
              <a:rPr lang="en-US" b="true" sz="2600" spc="101">
                <a:solidFill>
                  <a:srgbClr val="593C8F"/>
                </a:solidFill>
                <a:latin typeface="Canva Sans Bold"/>
                <a:ea typeface="Canva Sans Bold"/>
                <a:cs typeface="Canva Sans Bold"/>
                <a:sym typeface="Canva Sans Bold"/>
              </a:rPr>
              <a:t>Exploring Categorical Data</a:t>
            </a:r>
            <a:r>
              <a:rPr lang="en-US" sz="2600" spc="101">
                <a:solidFill>
                  <a:srgbClr val="000000"/>
                </a:solidFill>
                <a:latin typeface="Canva Sans"/>
                <a:ea typeface="Canva Sans"/>
                <a:cs typeface="Canva Sans"/>
                <a:sym typeface="Canva Sans"/>
              </a:rPr>
              <a:t>: Analyzed categorical columns (e.g., job, education, months, days etc) to understand their distribution.</a:t>
            </a:r>
          </a:p>
          <a:p>
            <a:pPr algn="just">
              <a:lnSpc>
                <a:spcPts val="3640"/>
              </a:lnSpc>
            </a:pPr>
          </a:p>
          <a:p>
            <a:pPr algn="just" marL="561341" indent="-280670" lvl="1">
              <a:lnSpc>
                <a:spcPts val="3640"/>
              </a:lnSpc>
              <a:buFont typeface="Arial"/>
              <a:buChar char="•"/>
            </a:pPr>
            <a:r>
              <a:rPr lang="en-US" b="true" sz="2600" spc="101">
                <a:solidFill>
                  <a:srgbClr val="593C8F"/>
                </a:solidFill>
                <a:latin typeface="Canva Sans Bold"/>
                <a:ea typeface="Canva Sans Bold"/>
                <a:cs typeface="Canva Sans Bold"/>
                <a:sym typeface="Canva Sans Bold"/>
              </a:rPr>
              <a:t>One-Hot Encoding</a:t>
            </a:r>
            <a:r>
              <a:rPr lang="en-US" sz="2600" spc="101">
                <a:solidFill>
                  <a:srgbClr val="000000"/>
                </a:solidFill>
                <a:latin typeface="Canva Sans"/>
                <a:ea typeface="Canva Sans"/>
                <a:cs typeface="Canva Sans"/>
                <a:sym typeface="Canva Sans"/>
              </a:rPr>
              <a:t>: Transformed categorical variables into numerical form using one-hot encoding.</a:t>
            </a:r>
          </a:p>
          <a:p>
            <a:pPr algn="just">
              <a:lnSpc>
                <a:spcPts val="3640"/>
              </a:lnSpc>
            </a:pPr>
          </a:p>
          <a:p>
            <a:pPr algn="just" marL="561341" indent="-280670" lvl="1">
              <a:lnSpc>
                <a:spcPts val="3640"/>
              </a:lnSpc>
              <a:buFont typeface="Arial"/>
              <a:buChar char="•"/>
            </a:pPr>
            <a:r>
              <a:rPr lang="en-US" b="true" sz="2600" spc="101">
                <a:solidFill>
                  <a:srgbClr val="593C8F"/>
                </a:solidFill>
                <a:latin typeface="Canva Sans Bold"/>
                <a:ea typeface="Canva Sans Bold"/>
                <a:cs typeface="Canva Sans Bold"/>
                <a:sym typeface="Canva Sans Bold"/>
              </a:rPr>
              <a:t>Correlation Analysis</a:t>
            </a:r>
            <a:r>
              <a:rPr lang="en-US" sz="2600" spc="101">
                <a:solidFill>
                  <a:srgbClr val="000000"/>
                </a:solidFill>
                <a:latin typeface="Canva Sans"/>
                <a:ea typeface="Canva Sans"/>
                <a:cs typeface="Canva Sans"/>
                <a:sym typeface="Canva Sans"/>
              </a:rPr>
              <a:t>: Identified highly correlated features to avoid redundancy.</a:t>
            </a:r>
          </a:p>
          <a:p>
            <a:pPr algn="just">
              <a:lnSpc>
                <a:spcPts val="3640"/>
              </a:lnSpc>
            </a:pPr>
          </a:p>
          <a:p>
            <a:pPr algn="just" marL="561341" indent="-280670" lvl="1">
              <a:lnSpc>
                <a:spcPts val="3640"/>
              </a:lnSpc>
              <a:buFont typeface="Arial"/>
              <a:buChar char="•"/>
            </a:pPr>
            <a:r>
              <a:rPr lang="en-US" b="true" sz="2600" spc="101">
                <a:solidFill>
                  <a:srgbClr val="593C8F"/>
                </a:solidFill>
                <a:latin typeface="Canva Sans Bold"/>
                <a:ea typeface="Canva Sans Bold"/>
                <a:cs typeface="Canva Sans Bold"/>
                <a:sym typeface="Canva Sans Bold"/>
              </a:rPr>
              <a:t>Interaction with Target Variable</a:t>
            </a:r>
            <a:r>
              <a:rPr lang="en-US" sz="2600" spc="101">
                <a:solidFill>
                  <a:srgbClr val="000000"/>
                </a:solidFill>
                <a:latin typeface="Canva Sans"/>
                <a:ea typeface="Canva Sans"/>
                <a:cs typeface="Canva Sans"/>
                <a:sym typeface="Canva Sans"/>
              </a:rPr>
              <a:t>: Analyzed the relationship between categorical features and the target through visualizations.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209114" y="1028700"/>
            <a:ext cx="8818412" cy="1307947"/>
            <a:chOff x="0" y="0"/>
            <a:chExt cx="2322545" cy="344480"/>
          </a:xfrm>
        </p:grpSpPr>
        <p:sp>
          <p:nvSpPr>
            <p:cNvPr name="Freeform 4" id="4"/>
            <p:cNvSpPr/>
            <p:nvPr/>
          </p:nvSpPr>
          <p:spPr>
            <a:xfrm flipH="false" flipV="false" rot="0">
              <a:off x="0" y="0"/>
              <a:ext cx="2322545" cy="344480"/>
            </a:xfrm>
            <a:custGeom>
              <a:avLst/>
              <a:gdLst/>
              <a:ahLst/>
              <a:cxnLst/>
              <a:rect r="r" b="b" t="t" l="l"/>
              <a:pathLst>
                <a:path h="344480" w="2322545">
                  <a:moveTo>
                    <a:pt x="44774" y="0"/>
                  </a:moveTo>
                  <a:lnTo>
                    <a:pt x="2277771" y="0"/>
                  </a:lnTo>
                  <a:cubicBezTo>
                    <a:pt x="2289646" y="0"/>
                    <a:pt x="2301034" y="4717"/>
                    <a:pt x="2309431" y="13114"/>
                  </a:cubicBezTo>
                  <a:cubicBezTo>
                    <a:pt x="2317828" y="21511"/>
                    <a:pt x="2322545" y="32899"/>
                    <a:pt x="2322545" y="44774"/>
                  </a:cubicBezTo>
                  <a:lnTo>
                    <a:pt x="2322545" y="299706"/>
                  </a:lnTo>
                  <a:cubicBezTo>
                    <a:pt x="2322545" y="324434"/>
                    <a:pt x="2302499" y="344480"/>
                    <a:pt x="2277771" y="344480"/>
                  </a:cubicBezTo>
                  <a:lnTo>
                    <a:pt x="44774" y="344480"/>
                  </a:lnTo>
                  <a:cubicBezTo>
                    <a:pt x="32899" y="344480"/>
                    <a:pt x="21511" y="339763"/>
                    <a:pt x="13114" y="331366"/>
                  </a:cubicBezTo>
                  <a:cubicBezTo>
                    <a:pt x="4717" y="322969"/>
                    <a:pt x="0" y="311580"/>
                    <a:pt x="0" y="299706"/>
                  </a:cubicBezTo>
                  <a:lnTo>
                    <a:pt x="0" y="44774"/>
                  </a:lnTo>
                  <a:cubicBezTo>
                    <a:pt x="0" y="32899"/>
                    <a:pt x="4717" y="21511"/>
                    <a:pt x="13114" y="13114"/>
                  </a:cubicBezTo>
                  <a:cubicBezTo>
                    <a:pt x="21511" y="4717"/>
                    <a:pt x="32899" y="0"/>
                    <a:pt x="44774" y="0"/>
                  </a:cubicBezTo>
                  <a:close/>
                </a:path>
              </a:pathLst>
            </a:custGeom>
            <a:solidFill>
              <a:srgbClr val="593C8F"/>
            </a:solidFill>
          </p:spPr>
        </p:sp>
        <p:sp>
          <p:nvSpPr>
            <p:cNvPr name="TextBox 5" id="5"/>
            <p:cNvSpPr txBox="true"/>
            <p:nvPr/>
          </p:nvSpPr>
          <p:spPr>
            <a:xfrm>
              <a:off x="0" y="-47625"/>
              <a:ext cx="2322545" cy="39210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13006" y="1233803"/>
            <a:ext cx="8223042" cy="812016"/>
          </a:xfrm>
          <a:prstGeom prst="rect">
            <a:avLst/>
          </a:prstGeom>
        </p:spPr>
        <p:txBody>
          <a:bodyPr anchor="t" rtlCol="false" tIns="0" lIns="0" bIns="0" rIns="0">
            <a:spAutoFit/>
          </a:bodyPr>
          <a:lstStyle/>
          <a:p>
            <a:pPr algn="ctr">
              <a:lnSpc>
                <a:spcPts val="6693"/>
              </a:lnSpc>
              <a:spcBef>
                <a:spcPct val="0"/>
              </a:spcBef>
            </a:pPr>
            <a:r>
              <a:rPr lang="en-US" sz="4780">
                <a:solidFill>
                  <a:srgbClr val="FFFFFF"/>
                </a:solidFill>
                <a:latin typeface="League Spartan"/>
                <a:ea typeface="League Spartan"/>
                <a:cs typeface="League Spartan"/>
                <a:sym typeface="League Spartan"/>
              </a:rPr>
              <a:t>2. DATA VISUALIZATION</a:t>
            </a:r>
          </a:p>
        </p:txBody>
      </p:sp>
      <p:sp>
        <p:nvSpPr>
          <p:cNvPr name="Freeform 7" id="7"/>
          <p:cNvSpPr/>
          <p:nvPr/>
        </p:nvSpPr>
        <p:spPr>
          <a:xfrm flipH="false" flipV="false" rot="0">
            <a:off x="537912" y="3193173"/>
            <a:ext cx="7973229" cy="6065127"/>
          </a:xfrm>
          <a:custGeom>
            <a:avLst/>
            <a:gdLst/>
            <a:ahLst/>
            <a:cxnLst/>
            <a:rect r="r" b="b" t="t" l="l"/>
            <a:pathLst>
              <a:path h="6065127" w="7973229">
                <a:moveTo>
                  <a:pt x="0" y="0"/>
                </a:moveTo>
                <a:lnTo>
                  <a:pt x="7973229" y="0"/>
                </a:lnTo>
                <a:lnTo>
                  <a:pt x="7973229" y="6065127"/>
                </a:lnTo>
                <a:lnTo>
                  <a:pt x="0" y="6065127"/>
                </a:lnTo>
                <a:lnTo>
                  <a:pt x="0" y="0"/>
                </a:lnTo>
                <a:close/>
              </a:path>
            </a:pathLst>
          </a:custGeom>
          <a:blipFill>
            <a:blip r:embed="rId3"/>
            <a:stretch>
              <a:fillRect l="-300" t="0" r="-300" b="-4397"/>
            </a:stretch>
          </a:blipFill>
        </p:spPr>
      </p:sp>
      <p:sp>
        <p:nvSpPr>
          <p:cNvPr name="TextBox 8" id="8"/>
          <p:cNvSpPr txBox="true"/>
          <p:nvPr/>
        </p:nvSpPr>
        <p:spPr>
          <a:xfrm rot="0">
            <a:off x="8821451" y="4482662"/>
            <a:ext cx="9260473" cy="3400425"/>
          </a:xfrm>
          <a:prstGeom prst="rect">
            <a:avLst/>
          </a:prstGeom>
        </p:spPr>
        <p:txBody>
          <a:bodyPr anchor="t" rtlCol="false" tIns="0" lIns="0" bIns="0" rIns="0">
            <a:spAutoFit/>
          </a:bodyPr>
          <a:lstStyle/>
          <a:p>
            <a:pPr algn="l">
              <a:lnSpc>
                <a:spcPts val="4500"/>
              </a:lnSpc>
            </a:pPr>
            <a:r>
              <a:rPr lang="en-US" sz="3000" spc="15">
                <a:solidFill>
                  <a:srgbClr val="000000"/>
                </a:solidFill>
                <a:latin typeface="Canva Sans"/>
                <a:ea typeface="Canva Sans"/>
                <a:cs typeface="Canva Sans"/>
                <a:sym typeface="Canva Sans"/>
              </a:rPr>
              <a:t>The bank calls a wide age range of clients in its telemarketing efforts, spanning from </a:t>
            </a:r>
            <a:r>
              <a:rPr lang="en-US" sz="3000" spc="15" b="true">
                <a:solidFill>
                  <a:srgbClr val="000000"/>
                </a:solidFill>
                <a:latin typeface="Canva Sans Bold"/>
                <a:ea typeface="Canva Sans Bold"/>
                <a:cs typeface="Canva Sans Bold"/>
                <a:sym typeface="Canva Sans Bold"/>
              </a:rPr>
              <a:t>18 to 95 years</a:t>
            </a:r>
            <a:r>
              <a:rPr lang="en-US" sz="3000" spc="15">
                <a:solidFill>
                  <a:srgbClr val="000000"/>
                </a:solidFill>
                <a:latin typeface="Canva Sans"/>
                <a:ea typeface="Canva Sans"/>
                <a:cs typeface="Canva Sans"/>
                <a:sym typeface="Canva Sans"/>
              </a:rPr>
              <a:t> old. Nonetheless, the bulk of callers are in their </a:t>
            </a:r>
            <a:r>
              <a:rPr lang="en-US" sz="3000" spc="15" b="true">
                <a:solidFill>
                  <a:srgbClr val="000000"/>
                </a:solidFill>
                <a:latin typeface="Canva Sans Bold"/>
                <a:ea typeface="Canva Sans Bold"/>
                <a:cs typeface="Canva Sans Bold"/>
                <a:sym typeface="Canva Sans Bold"/>
              </a:rPr>
              <a:t>30s and 40s</a:t>
            </a:r>
            <a:r>
              <a:rPr lang="en-US" sz="3000" spc="15">
                <a:solidFill>
                  <a:srgbClr val="000000"/>
                </a:solidFill>
                <a:latin typeface="Canva Sans"/>
                <a:ea typeface="Canva Sans"/>
                <a:cs typeface="Canva Sans"/>
                <a:sym typeface="Canva Sans"/>
              </a:rPr>
              <a:t> . The age distribution of the customers has a tiny standard deviation and is generally normal.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0" y="0"/>
            <a:ext cx="5067605" cy="4593161"/>
          </a:xfrm>
          <a:custGeom>
            <a:avLst/>
            <a:gdLst/>
            <a:ahLst/>
            <a:cxnLst/>
            <a:rect r="r" b="b" t="t" l="l"/>
            <a:pathLst>
              <a:path h="4593161" w="5067605">
                <a:moveTo>
                  <a:pt x="0" y="0"/>
                </a:moveTo>
                <a:lnTo>
                  <a:pt x="5067605" y="0"/>
                </a:lnTo>
                <a:lnTo>
                  <a:pt x="5067605" y="4593161"/>
                </a:lnTo>
                <a:lnTo>
                  <a:pt x="0" y="4593161"/>
                </a:lnTo>
                <a:lnTo>
                  <a:pt x="0" y="0"/>
                </a:lnTo>
                <a:close/>
              </a:path>
            </a:pathLst>
          </a:custGeom>
          <a:blipFill>
            <a:blip r:embed="rId3"/>
            <a:stretch>
              <a:fillRect l="0" t="0" r="0" b="0"/>
            </a:stretch>
          </a:blipFill>
        </p:spPr>
      </p:sp>
      <p:sp>
        <p:nvSpPr>
          <p:cNvPr name="Freeform 4" id="4"/>
          <p:cNvSpPr/>
          <p:nvPr/>
        </p:nvSpPr>
        <p:spPr>
          <a:xfrm flipH="false" flipV="false" rot="0">
            <a:off x="6449443" y="0"/>
            <a:ext cx="5389115" cy="4593161"/>
          </a:xfrm>
          <a:custGeom>
            <a:avLst/>
            <a:gdLst/>
            <a:ahLst/>
            <a:cxnLst/>
            <a:rect r="r" b="b" t="t" l="l"/>
            <a:pathLst>
              <a:path h="4593161" w="5389115">
                <a:moveTo>
                  <a:pt x="0" y="0"/>
                </a:moveTo>
                <a:lnTo>
                  <a:pt x="5389114" y="0"/>
                </a:lnTo>
                <a:lnTo>
                  <a:pt x="5389114" y="4593161"/>
                </a:lnTo>
                <a:lnTo>
                  <a:pt x="0" y="4593161"/>
                </a:lnTo>
                <a:lnTo>
                  <a:pt x="0" y="0"/>
                </a:lnTo>
                <a:close/>
              </a:path>
            </a:pathLst>
          </a:custGeom>
          <a:blipFill>
            <a:blip r:embed="rId4"/>
            <a:stretch>
              <a:fillRect l="0" t="0" r="0" b="0"/>
            </a:stretch>
          </a:blipFill>
        </p:spPr>
      </p:sp>
      <p:sp>
        <p:nvSpPr>
          <p:cNvPr name="Freeform 5" id="5"/>
          <p:cNvSpPr/>
          <p:nvPr/>
        </p:nvSpPr>
        <p:spPr>
          <a:xfrm flipH="false" flipV="false" rot="0">
            <a:off x="13129419" y="0"/>
            <a:ext cx="5158581" cy="4593161"/>
          </a:xfrm>
          <a:custGeom>
            <a:avLst/>
            <a:gdLst/>
            <a:ahLst/>
            <a:cxnLst/>
            <a:rect r="r" b="b" t="t" l="l"/>
            <a:pathLst>
              <a:path h="4593161" w="5158581">
                <a:moveTo>
                  <a:pt x="0" y="0"/>
                </a:moveTo>
                <a:lnTo>
                  <a:pt x="5158581" y="0"/>
                </a:lnTo>
                <a:lnTo>
                  <a:pt x="5158581" y="4593161"/>
                </a:lnTo>
                <a:lnTo>
                  <a:pt x="0" y="4593161"/>
                </a:lnTo>
                <a:lnTo>
                  <a:pt x="0" y="0"/>
                </a:lnTo>
                <a:close/>
              </a:path>
            </a:pathLst>
          </a:custGeom>
          <a:blipFill>
            <a:blip r:embed="rId5"/>
            <a:stretch>
              <a:fillRect l="0" t="0" r="0" b="0"/>
            </a:stretch>
          </a:blipFill>
        </p:spPr>
      </p:sp>
      <p:sp>
        <p:nvSpPr>
          <p:cNvPr name="Freeform 6" id="6"/>
          <p:cNvSpPr/>
          <p:nvPr/>
        </p:nvSpPr>
        <p:spPr>
          <a:xfrm flipH="false" flipV="false" rot="0">
            <a:off x="0" y="5954129"/>
            <a:ext cx="5067605" cy="4332871"/>
          </a:xfrm>
          <a:custGeom>
            <a:avLst/>
            <a:gdLst/>
            <a:ahLst/>
            <a:cxnLst/>
            <a:rect r="r" b="b" t="t" l="l"/>
            <a:pathLst>
              <a:path h="4332871" w="5067605">
                <a:moveTo>
                  <a:pt x="0" y="0"/>
                </a:moveTo>
                <a:lnTo>
                  <a:pt x="5067605" y="0"/>
                </a:lnTo>
                <a:lnTo>
                  <a:pt x="5067605" y="4332871"/>
                </a:lnTo>
                <a:lnTo>
                  <a:pt x="0" y="4332871"/>
                </a:lnTo>
                <a:lnTo>
                  <a:pt x="0" y="0"/>
                </a:lnTo>
                <a:close/>
              </a:path>
            </a:pathLst>
          </a:custGeom>
          <a:blipFill>
            <a:blip r:embed="rId6"/>
            <a:stretch>
              <a:fillRect l="0" t="0" r="0" b="0"/>
            </a:stretch>
          </a:blipFill>
        </p:spPr>
      </p:sp>
      <p:sp>
        <p:nvSpPr>
          <p:cNvPr name="Freeform 7" id="7"/>
          <p:cNvSpPr/>
          <p:nvPr/>
        </p:nvSpPr>
        <p:spPr>
          <a:xfrm flipH="false" flipV="false" rot="0">
            <a:off x="6598987" y="5954129"/>
            <a:ext cx="5090025" cy="4332871"/>
          </a:xfrm>
          <a:custGeom>
            <a:avLst/>
            <a:gdLst/>
            <a:ahLst/>
            <a:cxnLst/>
            <a:rect r="r" b="b" t="t" l="l"/>
            <a:pathLst>
              <a:path h="4332871" w="5090025">
                <a:moveTo>
                  <a:pt x="0" y="0"/>
                </a:moveTo>
                <a:lnTo>
                  <a:pt x="5090026" y="0"/>
                </a:lnTo>
                <a:lnTo>
                  <a:pt x="5090026" y="4332871"/>
                </a:lnTo>
                <a:lnTo>
                  <a:pt x="0" y="4332871"/>
                </a:lnTo>
                <a:lnTo>
                  <a:pt x="0" y="0"/>
                </a:lnTo>
                <a:close/>
              </a:path>
            </a:pathLst>
          </a:custGeom>
          <a:blipFill>
            <a:blip r:embed="rId7"/>
            <a:stretch>
              <a:fillRect l="0" t="-437" r="0" b="-437"/>
            </a:stretch>
          </a:blipFill>
        </p:spPr>
      </p:sp>
      <p:sp>
        <p:nvSpPr>
          <p:cNvPr name="Freeform 8" id="8"/>
          <p:cNvSpPr/>
          <p:nvPr/>
        </p:nvSpPr>
        <p:spPr>
          <a:xfrm flipH="false" flipV="false" rot="0">
            <a:off x="13113332" y="5954129"/>
            <a:ext cx="5174668" cy="4430367"/>
          </a:xfrm>
          <a:custGeom>
            <a:avLst/>
            <a:gdLst/>
            <a:ahLst/>
            <a:cxnLst/>
            <a:rect r="r" b="b" t="t" l="l"/>
            <a:pathLst>
              <a:path h="4430367" w="5174668">
                <a:moveTo>
                  <a:pt x="0" y="0"/>
                </a:moveTo>
                <a:lnTo>
                  <a:pt x="5174668" y="0"/>
                </a:lnTo>
                <a:lnTo>
                  <a:pt x="5174668" y="4430367"/>
                </a:lnTo>
                <a:lnTo>
                  <a:pt x="0" y="4430367"/>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0" y="220804"/>
            <a:ext cx="5336762" cy="4502203"/>
          </a:xfrm>
          <a:custGeom>
            <a:avLst/>
            <a:gdLst/>
            <a:ahLst/>
            <a:cxnLst/>
            <a:rect r="r" b="b" t="t" l="l"/>
            <a:pathLst>
              <a:path h="4502203" w="5336762">
                <a:moveTo>
                  <a:pt x="0" y="0"/>
                </a:moveTo>
                <a:lnTo>
                  <a:pt x="5336762" y="0"/>
                </a:lnTo>
                <a:lnTo>
                  <a:pt x="5336762" y="4502203"/>
                </a:lnTo>
                <a:lnTo>
                  <a:pt x="0" y="4502203"/>
                </a:lnTo>
                <a:lnTo>
                  <a:pt x="0" y="0"/>
                </a:lnTo>
                <a:close/>
              </a:path>
            </a:pathLst>
          </a:custGeom>
          <a:blipFill>
            <a:blip r:embed="rId3"/>
            <a:stretch>
              <a:fillRect l="0" t="0" r="0" b="-3922"/>
            </a:stretch>
          </a:blipFill>
        </p:spPr>
      </p:sp>
      <p:sp>
        <p:nvSpPr>
          <p:cNvPr name="Freeform 4" id="4"/>
          <p:cNvSpPr/>
          <p:nvPr/>
        </p:nvSpPr>
        <p:spPr>
          <a:xfrm flipH="false" flipV="false" rot="0">
            <a:off x="6297410" y="220804"/>
            <a:ext cx="5518895" cy="4458001"/>
          </a:xfrm>
          <a:custGeom>
            <a:avLst/>
            <a:gdLst/>
            <a:ahLst/>
            <a:cxnLst/>
            <a:rect r="r" b="b" t="t" l="l"/>
            <a:pathLst>
              <a:path h="4458001" w="5518895">
                <a:moveTo>
                  <a:pt x="0" y="0"/>
                </a:moveTo>
                <a:lnTo>
                  <a:pt x="5518894" y="0"/>
                </a:lnTo>
                <a:lnTo>
                  <a:pt x="5518894" y="4458001"/>
                </a:lnTo>
                <a:lnTo>
                  <a:pt x="0" y="4458001"/>
                </a:lnTo>
                <a:lnTo>
                  <a:pt x="0" y="0"/>
                </a:lnTo>
                <a:close/>
              </a:path>
            </a:pathLst>
          </a:custGeom>
          <a:blipFill>
            <a:blip r:embed="rId4"/>
            <a:stretch>
              <a:fillRect l="0" t="0" r="-1143" b="0"/>
            </a:stretch>
          </a:blipFill>
        </p:spPr>
      </p:sp>
      <p:sp>
        <p:nvSpPr>
          <p:cNvPr name="Freeform 5" id="5"/>
          <p:cNvSpPr/>
          <p:nvPr/>
        </p:nvSpPr>
        <p:spPr>
          <a:xfrm flipH="false" flipV="false" rot="0">
            <a:off x="22578" y="5995325"/>
            <a:ext cx="5291606" cy="4291675"/>
          </a:xfrm>
          <a:custGeom>
            <a:avLst/>
            <a:gdLst/>
            <a:ahLst/>
            <a:cxnLst/>
            <a:rect r="r" b="b" t="t" l="l"/>
            <a:pathLst>
              <a:path h="4291675" w="5291606">
                <a:moveTo>
                  <a:pt x="0" y="0"/>
                </a:moveTo>
                <a:lnTo>
                  <a:pt x="5291606" y="0"/>
                </a:lnTo>
                <a:lnTo>
                  <a:pt x="5291606" y="4291675"/>
                </a:lnTo>
                <a:lnTo>
                  <a:pt x="0" y="4291675"/>
                </a:lnTo>
                <a:lnTo>
                  <a:pt x="0" y="0"/>
                </a:lnTo>
                <a:close/>
              </a:path>
            </a:pathLst>
          </a:custGeom>
          <a:blipFill>
            <a:blip r:embed="rId5"/>
            <a:stretch>
              <a:fillRect l="0" t="0" r="0" b="0"/>
            </a:stretch>
          </a:blipFill>
        </p:spPr>
      </p:sp>
      <p:sp>
        <p:nvSpPr>
          <p:cNvPr name="Freeform 6" id="6"/>
          <p:cNvSpPr/>
          <p:nvPr/>
        </p:nvSpPr>
        <p:spPr>
          <a:xfrm flipH="false" flipV="false" rot="0">
            <a:off x="12776952" y="220804"/>
            <a:ext cx="5149098" cy="4346883"/>
          </a:xfrm>
          <a:custGeom>
            <a:avLst/>
            <a:gdLst/>
            <a:ahLst/>
            <a:cxnLst/>
            <a:rect r="r" b="b" t="t" l="l"/>
            <a:pathLst>
              <a:path h="4346883" w="5149098">
                <a:moveTo>
                  <a:pt x="0" y="0"/>
                </a:moveTo>
                <a:lnTo>
                  <a:pt x="5149098" y="0"/>
                </a:lnTo>
                <a:lnTo>
                  <a:pt x="5149098" y="4346882"/>
                </a:lnTo>
                <a:lnTo>
                  <a:pt x="0" y="4346882"/>
                </a:lnTo>
                <a:lnTo>
                  <a:pt x="0" y="0"/>
                </a:lnTo>
                <a:close/>
              </a:path>
            </a:pathLst>
          </a:custGeom>
          <a:blipFill>
            <a:blip r:embed="rId6"/>
            <a:stretch>
              <a:fillRect l="0" t="0" r="0" b="-5078"/>
            </a:stretch>
          </a:blipFill>
        </p:spPr>
      </p:sp>
      <p:sp>
        <p:nvSpPr>
          <p:cNvPr name="TextBox 7" id="7"/>
          <p:cNvSpPr txBox="true"/>
          <p:nvPr/>
        </p:nvSpPr>
        <p:spPr>
          <a:xfrm rot="0">
            <a:off x="6938022" y="6353988"/>
            <a:ext cx="10134323" cy="2883330"/>
          </a:xfrm>
          <a:prstGeom prst="rect">
            <a:avLst/>
          </a:prstGeom>
        </p:spPr>
        <p:txBody>
          <a:bodyPr anchor="t" rtlCol="false" tIns="0" lIns="0" bIns="0" rIns="0">
            <a:spAutoFit/>
          </a:bodyPr>
          <a:lstStyle/>
          <a:p>
            <a:pPr algn="l">
              <a:lnSpc>
                <a:spcPts val="4608"/>
              </a:lnSpc>
            </a:pPr>
            <a:r>
              <a:rPr lang="en-US" sz="3072" spc="15">
                <a:solidFill>
                  <a:srgbClr val="000000"/>
                </a:solidFill>
                <a:latin typeface="Canva Sans"/>
                <a:ea typeface="Canva Sans"/>
                <a:cs typeface="Canva Sans"/>
                <a:sym typeface="Canva Sans"/>
              </a:rPr>
              <a:t>1. Plots the counts of '</a:t>
            </a:r>
            <a:r>
              <a:rPr lang="en-US" sz="3072" spc="15" b="true">
                <a:solidFill>
                  <a:srgbClr val="000000"/>
                </a:solidFill>
                <a:latin typeface="Canva Sans Bold"/>
                <a:ea typeface="Canva Sans Bold"/>
                <a:cs typeface="Canva Sans Bold"/>
                <a:sym typeface="Canva Sans Bold"/>
              </a:rPr>
              <a:t>yes</a:t>
            </a:r>
            <a:r>
              <a:rPr lang="en-US" sz="3072" spc="15">
                <a:solidFill>
                  <a:srgbClr val="000000"/>
                </a:solidFill>
                <a:latin typeface="Canva Sans"/>
                <a:ea typeface="Canva Sans"/>
                <a:cs typeface="Canva Sans"/>
                <a:sym typeface="Canva Sans"/>
              </a:rPr>
              <a:t>' and '</a:t>
            </a:r>
            <a:r>
              <a:rPr lang="en-US" sz="3072" spc="15" b="true">
                <a:solidFill>
                  <a:srgbClr val="000000"/>
                </a:solidFill>
                <a:latin typeface="Canva Sans Bold"/>
                <a:ea typeface="Canva Sans Bold"/>
                <a:cs typeface="Canva Sans Bold"/>
                <a:sym typeface="Canva Sans Bold"/>
              </a:rPr>
              <a:t>no</a:t>
            </a:r>
            <a:r>
              <a:rPr lang="en-US" sz="3072" spc="15">
                <a:solidFill>
                  <a:srgbClr val="000000"/>
                </a:solidFill>
                <a:latin typeface="Canva Sans"/>
                <a:ea typeface="Canva Sans"/>
                <a:cs typeface="Canva Sans"/>
                <a:sym typeface="Canva Sans"/>
              </a:rPr>
              <a:t>' (subscription responses) across various categorical features like job, marital status, etc.</a:t>
            </a:r>
          </a:p>
          <a:p>
            <a:pPr algn="l" marL="0" indent="0" lvl="0">
              <a:lnSpc>
                <a:spcPts val="4608"/>
              </a:lnSpc>
            </a:pPr>
            <a:r>
              <a:rPr lang="en-US" sz="3072" spc="15">
                <a:solidFill>
                  <a:srgbClr val="000000"/>
                </a:solidFill>
                <a:latin typeface="Canva Sans"/>
                <a:ea typeface="Canva Sans"/>
                <a:cs typeface="Canva Sans"/>
                <a:sym typeface="Canva Sans"/>
              </a:rPr>
              <a:t>2. Useful for seeing which groups had higher or lower subscription rates.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450309" y="1439230"/>
            <a:ext cx="8069092" cy="7408540"/>
          </a:xfrm>
          <a:custGeom>
            <a:avLst/>
            <a:gdLst/>
            <a:ahLst/>
            <a:cxnLst/>
            <a:rect r="r" b="b" t="t" l="l"/>
            <a:pathLst>
              <a:path h="7408540" w="8069092">
                <a:moveTo>
                  <a:pt x="0" y="0"/>
                </a:moveTo>
                <a:lnTo>
                  <a:pt x="8069091" y="0"/>
                </a:lnTo>
                <a:lnTo>
                  <a:pt x="8069091" y="7408540"/>
                </a:lnTo>
                <a:lnTo>
                  <a:pt x="0" y="7408540"/>
                </a:lnTo>
                <a:lnTo>
                  <a:pt x="0" y="0"/>
                </a:lnTo>
                <a:close/>
              </a:path>
            </a:pathLst>
          </a:custGeom>
          <a:blipFill>
            <a:blip r:embed="rId3"/>
            <a:stretch>
              <a:fillRect l="0" t="0" r="0" b="0"/>
            </a:stretch>
          </a:blipFill>
        </p:spPr>
      </p:sp>
      <p:sp>
        <p:nvSpPr>
          <p:cNvPr name="TextBox 4" id="4"/>
          <p:cNvSpPr txBox="true"/>
          <p:nvPr/>
        </p:nvSpPr>
        <p:spPr>
          <a:xfrm rot="0">
            <a:off x="8986003" y="3114675"/>
            <a:ext cx="9301997" cy="3971925"/>
          </a:xfrm>
          <a:prstGeom prst="rect">
            <a:avLst/>
          </a:prstGeom>
        </p:spPr>
        <p:txBody>
          <a:bodyPr anchor="t" rtlCol="false" tIns="0" lIns="0" bIns="0" rIns="0">
            <a:spAutoFit/>
          </a:bodyPr>
          <a:lstStyle/>
          <a:p>
            <a:pPr algn="l">
              <a:lnSpc>
                <a:spcPts val="4500"/>
              </a:lnSpc>
            </a:pPr>
            <a:r>
              <a:rPr lang="en-US" sz="3000" spc="15">
                <a:solidFill>
                  <a:srgbClr val="000000"/>
                </a:solidFill>
                <a:latin typeface="Canva Sans"/>
                <a:ea typeface="Canva Sans"/>
                <a:cs typeface="Canva Sans"/>
                <a:sym typeface="Canva Sans"/>
              </a:rPr>
              <a:t>The heatmap shows the strength and direction of correlations between numerical features, ranging from </a:t>
            </a:r>
            <a:r>
              <a:rPr lang="en-US" sz="3000" spc="15" b="true">
                <a:solidFill>
                  <a:srgbClr val="000000"/>
                </a:solidFill>
                <a:latin typeface="Canva Sans Bold"/>
                <a:ea typeface="Canva Sans Bold"/>
                <a:cs typeface="Canva Sans Bold"/>
                <a:sym typeface="Canva Sans Bold"/>
              </a:rPr>
              <a:t>-1 (inverse) to 1 (positive)</a:t>
            </a:r>
            <a:r>
              <a:rPr lang="en-US" sz="3000" spc="15">
                <a:solidFill>
                  <a:srgbClr val="000000"/>
                </a:solidFill>
                <a:latin typeface="Canva Sans"/>
                <a:ea typeface="Canva Sans"/>
                <a:cs typeface="Canva Sans"/>
                <a:sym typeface="Canva Sans"/>
              </a:rPr>
              <a:t>. </a:t>
            </a:r>
          </a:p>
          <a:p>
            <a:pPr algn="l">
              <a:lnSpc>
                <a:spcPts val="4500"/>
              </a:lnSpc>
            </a:pPr>
          </a:p>
          <a:p>
            <a:pPr algn="l" marL="0" indent="0" lvl="0">
              <a:lnSpc>
                <a:spcPts val="4500"/>
              </a:lnSpc>
            </a:pPr>
            <a:r>
              <a:rPr lang="en-US" sz="3000" spc="15">
                <a:solidFill>
                  <a:srgbClr val="000000"/>
                </a:solidFill>
                <a:latin typeface="Canva Sans"/>
                <a:ea typeface="Canva Sans"/>
                <a:cs typeface="Canva Sans"/>
                <a:sym typeface="Canva Sans"/>
              </a:rPr>
              <a:t>The color gradient highlights strong relationships, helping identify potential multicollinearity between variables.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DAGRgV-5Slc</dc:identifier>
  <dcterms:modified xsi:type="dcterms:W3CDTF">2011-08-01T06:04:30Z</dcterms:modified>
  <cp:revision>1</cp:revision>
  <dc:title>Bancho-De-Portugal</dc:title>
</cp:coreProperties>
</file>